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6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x-non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859"/>
  </p:normalViewPr>
  <p:slideViewPr>
    <p:cSldViewPr snapToGrid="0" snapToObjects="1">
      <p:cViewPr varScale="1">
        <p:scale>
          <a:sx n="113" d="100"/>
          <a:sy n="113" d="100"/>
        </p:scale>
        <p:origin x="-390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8A48BA1B-E0DB-D74F-AFF0-F9A902A94E9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xmlns="" id="{3E619D66-D0CB-A64F-8D56-F1D5DAD1007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FCB1358A-D94A-9C4C-BCEA-2C7B7318E5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B3854AC5-4BA4-4046-B028-EAA3454829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E7086CD-8581-9141-AFCC-9D593DB5A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D7E18344-7106-CB4E-8F9A-945941B9F5B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811374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817BBB-6338-F741-96B0-C87CAED17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4D3AB198-505D-0A48-A148-13DCE7312C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59944F69-7CF7-6D46-A41E-AF9774E7DD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7C752CE8-4B32-9347-B545-58C4C0CEA02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C8DF1577-F5F7-A24D-BD00-24007343F3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2036294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xmlns="" id="{1AC605A2-785B-D944-A1F7-8DD9B40A10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xmlns="" id="{F0EEABEF-9EB7-0644-A65A-ED38EA5E12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AF5A1575-5635-7E47-9CCE-D0593F5258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85E5EED-3D37-6D4D-A3AF-E409D21B1F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C92B6BE-746E-D74B-B102-4C7AF32B97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3459887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97CBEB2-85AD-5E42-A839-138976AE3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EDD1B06-28FA-124D-B7BE-9100597098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13E4BB85-470A-214B-9EB1-5653D3D86B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54E69BD7-CD4A-034C-9CDA-C962CE492A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F3CE066C-469E-C44E-9649-AC056AF29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622116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A8E48614-D8CF-0447-9C23-B8500D1813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906172B2-D00B-1148-B8AD-11122C02F2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042261EB-EBCE-5B48-B8BB-B9F07C6F5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C5F3710D-36F4-BA4E-886D-1D02FE6B6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E8AB55E4-7C8A-994A-B355-A497BC77DB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6449333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64DB233E-0E72-BD46-A066-934758F3E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CDC1332B-0CA8-124D-812D-8CF46019C7A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FD007212-B13E-9A4D-9F2C-493F775A64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A2E9C18F-2FE4-0E40-B34F-A7565FC7AF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74D60F3-9E1C-AF48-A6EB-4EC3041B8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B3AFF8F0-4828-A044-9CA3-4C27D1736F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713640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07D8AFB-777A-474B-B510-66C095D8CA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BABE98B-6CDC-6347-A98B-004DDDA437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xmlns="" id="{36884F1A-8E18-864C-8231-FFB65F30A6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xmlns="" id="{FC13EB06-EBD6-5249-AB76-544BCCF8FE4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BDE2ECA-2A17-4A48-A5EB-C0A4B036B21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xmlns="" id="{4E903C23-6F84-C145-88F3-94DA22CD8F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xmlns="" id="{6286A5F6-36B1-C04C-A796-E76F1FA2D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xmlns="" id="{9ECD5FB2-0BA9-3941-98D4-0AF408851F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5833011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B6052FF-F90F-6442-B761-A460F1B826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xmlns="" id="{753C17DE-39A3-1340-8891-2B974581ED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xmlns="" id="{9CFB0BEA-D525-A146-902C-61822FC7D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xmlns="" id="{5FA6DE3A-E4E2-B14A-A9B7-4EE25C3F8E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3330005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xmlns="" id="{AFC7EE37-85C4-3349-98E5-CE2B31B0E3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xmlns="" id="{5CEF3BFE-0E18-DA46-9BCD-785ED0536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xmlns="" id="{0AAC0754-B900-2246-BFF0-A6DA16A08F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3960707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B305AF08-2A69-D046-B333-71B71F03B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1E70335C-C888-BE42-89E2-3D4B5EA3BE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B1CECBC7-68E3-1E40-993D-16A5881202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8843A014-0001-D54A-9D81-0FB16BE8B4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55C353CB-475E-3C45-B98B-8F2FA128E4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72FACD18-6E78-4742-B59B-5A7E56A82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2206456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13F7AFD2-93D0-A443-810A-E043D91387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xmlns="" id="{F07ED069-C5BD-2E4D-BD56-89E9DDEBBE1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x-non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xmlns="" id="{32D98BCA-5E38-DC49-A254-FAE1BBE3D8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xmlns="" id="{6F234448-D0BC-BA4B-A84B-2D1E454284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xmlns="" id="{47DD07FB-9AC6-0842-AE86-2218B74BF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x-non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xmlns="" id="{630C524F-DF5F-CD47-B309-1EB49F652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xmlns="" val="17449734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xmlns="" id="{6D441234-9B28-4743-85BE-B265640C82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x-non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xmlns="" id="{43C28A64-C618-6447-A613-96297ADE62E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x-non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CC58F4BB-57CB-AD42-A750-BE53C910670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B6A5CE-24BA-B740-B30E-68E2F4FE1B23}" type="datetimeFigureOut">
              <a:rPr lang="x-none" smtClean="0"/>
              <a:pPr/>
              <a:t>21.11.2022</a:t>
            </a:fld>
            <a:endParaRPr lang="x-non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8C6220F4-A3FD-7441-BC27-8911BA615C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x-non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B8601F1B-B2E2-2A48-9589-D16B7A278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910947-6555-4A4B-83D1-9E2D12C5A0C5}" type="slidenum">
              <a:rPr lang="x-none" smtClean="0"/>
              <a:pPr/>
              <a:t>‹#›</a:t>
            </a:fld>
            <a:endParaRPr lang="x-none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80F10239-4724-6644-B281-E6E3E93C41CB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09140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x-non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6328EAF-6F44-4E65-851A-911E260AFA80}"/>
              </a:ext>
            </a:extLst>
          </p:cNvPr>
          <p:cNvSpPr txBox="1"/>
          <p:nvPr/>
        </p:nvSpPr>
        <p:spPr>
          <a:xfrm>
            <a:off x="385738" y="651687"/>
            <a:ext cx="5412509" cy="46782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solidFill>
                  <a:schemeClr val="bg1"/>
                </a:solidFill>
              </a:rPr>
              <a:t>… сочинения по произведению включает такие пункты:</a:t>
            </a:r>
            <a:endParaRPr lang="ru-RU" sz="2800" dirty="0">
              <a:solidFill>
                <a:schemeClr val="bg1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Вступление.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Формулировка проблемы и ее актуальность.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Собственное мнение о проблеме.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Аргументы из произведения или общественной жизни.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Заключение</a:t>
            </a:r>
          </a:p>
          <a:p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731AEADA-6350-4B56-9494-5DF7991460AD}"/>
              </a:ext>
            </a:extLst>
          </p:cNvPr>
          <p:cNvSpPr txBox="1"/>
          <p:nvPr/>
        </p:nvSpPr>
        <p:spPr>
          <a:xfrm>
            <a:off x="5879183" y="510285"/>
            <a:ext cx="6083431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Безударная гласная в корне</a:t>
            </a:r>
          </a:p>
          <a:p>
            <a:pPr algn="ctr"/>
            <a:r>
              <a:rPr lang="ru-RU" sz="2800" b="1" dirty="0">
                <a:solidFill>
                  <a:schemeClr val="bg1"/>
                </a:solidFill>
              </a:rPr>
              <a:t>… проверки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Прочитай слово, поставь ударение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800" dirty="0">
                <a:solidFill>
                  <a:schemeClr val="bg1"/>
                </a:solidFill>
              </a:rPr>
              <a:t>Определи, в какой части слова </a:t>
            </a:r>
          </a:p>
          <a:p>
            <a:r>
              <a:rPr lang="ru-RU" sz="2800" dirty="0">
                <a:solidFill>
                  <a:schemeClr val="bg1"/>
                </a:solidFill>
              </a:rPr>
              <a:t>находится безударный гласный.</a:t>
            </a:r>
          </a:p>
          <a:p>
            <a:r>
              <a:rPr lang="ru-RU" sz="2800" dirty="0">
                <a:solidFill>
                  <a:schemeClr val="bg1"/>
                </a:solidFill>
              </a:rPr>
              <a:t>Выдели корень и безударный гласный</a:t>
            </a:r>
          </a:p>
          <a:p>
            <a:pPr marL="514350" indent="-514350">
              <a:buFont typeface="+mj-lt"/>
              <a:buAutoNum type="arabicPeriod" startAt="3"/>
            </a:pPr>
            <a:r>
              <a:rPr lang="ru-RU" sz="2800" dirty="0">
                <a:solidFill>
                  <a:schemeClr val="bg1"/>
                </a:solidFill>
              </a:rPr>
              <a:t>Для проверки гласного измени</a:t>
            </a:r>
          </a:p>
          <a:p>
            <a:r>
              <a:rPr lang="ru-RU" sz="2800" dirty="0">
                <a:solidFill>
                  <a:schemeClr val="bg1"/>
                </a:solidFill>
              </a:rPr>
              <a:t>слово или подбери однокоренное, чтобы проверяемый гласный стоял под ударением</a:t>
            </a:r>
          </a:p>
          <a:p>
            <a:pPr marL="514350" indent="-514350">
              <a:buFont typeface="+mj-lt"/>
              <a:buAutoNum type="arabicPeriod" startAt="4"/>
            </a:pPr>
            <a:r>
              <a:rPr lang="ru-RU" sz="2800" dirty="0">
                <a:solidFill>
                  <a:schemeClr val="bg1"/>
                </a:solidFill>
              </a:rPr>
              <a:t>Напиши в слове такую же гласную,</a:t>
            </a:r>
          </a:p>
          <a:p>
            <a:r>
              <a:rPr lang="ru-RU" sz="2800" dirty="0">
                <a:solidFill>
                  <a:schemeClr val="bg1"/>
                </a:solidFill>
              </a:rPr>
              <a:t>как и в проверочном</a:t>
            </a:r>
          </a:p>
          <a:p>
            <a:pPr marL="514350" indent="-514350">
              <a:buFont typeface="+mj-lt"/>
              <a:buAutoNum type="arabicPeriod" startAt="5"/>
            </a:pPr>
            <a:r>
              <a:rPr lang="ru-RU" sz="2800" dirty="0">
                <a:solidFill>
                  <a:schemeClr val="bg1"/>
                </a:solidFill>
              </a:rPr>
              <a:t>Обозначь орфограмму</a:t>
            </a:r>
          </a:p>
        </p:txBody>
      </p:sp>
    </p:spTree>
    <p:extLst>
      <p:ext uri="{BB962C8B-B14F-4D97-AF65-F5344CB8AC3E}">
        <p14:creationId xmlns:p14="http://schemas.microsoft.com/office/powerpoint/2010/main" xmlns="" val="103635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Шестиугольник 2">
            <a:extLst>
              <a:ext uri="{FF2B5EF4-FFF2-40B4-BE49-F238E27FC236}">
                <a16:creationId xmlns:a16="http://schemas.microsoft.com/office/drawing/2014/main" xmlns="" id="{80EC9C6F-5ABA-4354-8BB0-92E4971B45F6}"/>
              </a:ext>
            </a:extLst>
          </p:cNvPr>
          <p:cNvSpPr/>
          <p:nvPr/>
        </p:nvSpPr>
        <p:spPr>
          <a:xfrm>
            <a:off x="659878" y="1894788"/>
            <a:ext cx="3742440" cy="3129699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5400" dirty="0">
                <a:latin typeface="Comic Sans MS" panose="030F0702030302020204" pitchFamily="66" charset="0"/>
              </a:rPr>
              <a:t>План?</a:t>
            </a:r>
          </a:p>
        </p:txBody>
      </p:sp>
      <p:sp>
        <p:nvSpPr>
          <p:cNvPr id="4" name="Шестиугольник 3">
            <a:extLst>
              <a:ext uri="{FF2B5EF4-FFF2-40B4-BE49-F238E27FC236}">
                <a16:creationId xmlns:a16="http://schemas.microsoft.com/office/drawing/2014/main" xmlns="" id="{63CBEC26-1427-4D75-8A06-5B2BCF4A8409}"/>
              </a:ext>
            </a:extLst>
          </p:cNvPr>
          <p:cNvSpPr/>
          <p:nvPr/>
        </p:nvSpPr>
        <p:spPr>
          <a:xfrm>
            <a:off x="6798298" y="1894788"/>
            <a:ext cx="4834377" cy="3129699"/>
          </a:xfrm>
          <a:prstGeom prst="hexagon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4800" dirty="0">
                <a:latin typeface="Comic Sans MS" panose="030F0702030302020204" pitchFamily="66" charset="0"/>
              </a:rPr>
              <a:t>Алгоритм?</a:t>
            </a:r>
          </a:p>
        </p:txBody>
      </p:sp>
      <p:sp>
        <p:nvSpPr>
          <p:cNvPr id="5" name="Стрелка: влево-вправо 4">
            <a:extLst>
              <a:ext uri="{FF2B5EF4-FFF2-40B4-BE49-F238E27FC236}">
                <a16:creationId xmlns:a16="http://schemas.microsoft.com/office/drawing/2014/main" xmlns="" id="{41E2640E-78B3-4686-9D13-F3D4053D26CF}"/>
              </a:ext>
            </a:extLst>
          </p:cNvPr>
          <p:cNvSpPr/>
          <p:nvPr/>
        </p:nvSpPr>
        <p:spPr>
          <a:xfrm>
            <a:off x="4623847" y="2963551"/>
            <a:ext cx="1952922" cy="992171"/>
          </a:xfrm>
          <a:prstGeom prst="leftRightArrow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dirty="0">
                <a:latin typeface="Comic Sans MS" panose="030F0702030302020204" pitchFamily="66" charset="0"/>
              </a:rPr>
              <a:t>ИЛИ</a:t>
            </a:r>
          </a:p>
        </p:txBody>
      </p:sp>
    </p:spTree>
    <p:extLst>
      <p:ext uri="{BB962C8B-B14F-4D97-AF65-F5344CB8AC3E}">
        <p14:creationId xmlns:p14="http://schemas.microsoft.com/office/powerpoint/2010/main" xmlns="" val="15938417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74F20BEF-E510-5540-B603-290ED625DC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446815" y="1299173"/>
            <a:ext cx="5573486" cy="2387600"/>
          </a:xfrm>
        </p:spPr>
        <p:txBody>
          <a:bodyPr>
            <a:normAutofit fontScale="90000"/>
          </a:bodyPr>
          <a:lstStyle/>
          <a:p>
            <a:r>
              <a:rPr lang="ru-RU" sz="9600" b="1" dirty="0">
                <a:solidFill>
                  <a:schemeClr val="bg1"/>
                </a:solidFill>
                <a:latin typeface="Comic Sans MS" panose="030F0702030302020204" pitchFamily="66" charset="0"/>
                <a:cs typeface="Arial" panose="020B0604020202020204" pitchFamily="34" charset="0"/>
              </a:rPr>
              <a:t>Алгоритм</a:t>
            </a:r>
            <a:endParaRPr lang="x-none" sz="9600" b="1" dirty="0">
              <a:solidFill>
                <a:schemeClr val="bg1"/>
              </a:solidFill>
              <a:latin typeface="Comic Sans MS" panose="030F0702030302020204" pitchFamily="66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800925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BF5CDDB-501B-42B8-8FDA-9BFF6126C3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57200"/>
            <a:ext cx="10515600" cy="4351338"/>
          </a:xfrm>
        </p:spPr>
        <p:txBody>
          <a:bodyPr/>
          <a:lstStyle/>
          <a:p>
            <a:pPr marL="0" indent="449263" algn="just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 Алгоритм - правило действий, последовательность проведения вычислительных операций, способ нахождения искомого результата.</a:t>
            </a:r>
          </a:p>
          <a:p>
            <a:pPr marL="0" indent="449263" algn="just">
              <a:buNone/>
            </a:pPr>
            <a:endParaRPr lang="ru-RU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0" indent="449263" algn="just">
              <a:buNone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План – замысел, проект, задание, осуществление которых требует выполнения ряда предварительно обдуманных действий, мероприятий, объединенных общей целью.</a:t>
            </a:r>
            <a:endParaRPr lang="ru-RU" dirty="0">
              <a:solidFill>
                <a:schemeClr val="bg1"/>
              </a:solidFill>
              <a:latin typeface="Comic Sans MS" pitchFamily="66" charset="0"/>
            </a:endParaRPr>
          </a:p>
        </p:txBody>
      </p:sp>
      <p:pic>
        <p:nvPicPr>
          <p:cNvPr id="4" name="Рисунок 3" descr="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9933" y="3397759"/>
            <a:ext cx="6400800" cy="34602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7998831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4B3F444-C0AC-DF41-BCD8-C1170D8E2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4605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Comic Sans MS" panose="030F0702030302020204" pitchFamily="66" charset="0"/>
              </a:rPr>
              <a:t>Свойства алгоритма:</a:t>
            </a:r>
            <a:endParaRPr lang="x-none" sz="5400" b="1" dirty="0">
              <a:solidFill>
                <a:schemeClr val="bg1"/>
              </a:solidFill>
              <a:latin typeface="Comic Sans MS" panose="030F0702030302020204" pitchFamily="66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3F27481-0060-43AB-A63C-13769F1435CF}"/>
              </a:ext>
            </a:extLst>
          </p:cNvPr>
          <p:cNvSpPr txBox="1"/>
          <p:nvPr/>
        </p:nvSpPr>
        <p:spPr>
          <a:xfrm>
            <a:off x="838200" y="1825625"/>
            <a:ext cx="10665099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Дискретность – означает, 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что путь решения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задачи</a:t>
            </a: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разделен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на отдельные шаги (действия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)</a:t>
            </a:r>
          </a:p>
          <a:p>
            <a:pPr marL="342900" indent="-342900"/>
            <a:endParaRPr lang="ru-RU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2"/>
            </a:pP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Понятность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Comic Sans MS" pitchFamily="66" charset="0"/>
              </a:rPr>
              <a:t>–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Означает, что алгоритм состоит </a:t>
            </a:r>
            <a:endParaRPr lang="ru-RU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только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из команд, входящих в систему команд </a:t>
            </a:r>
            <a:endParaRPr lang="ru-RU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исполнителя, т.е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.  из таких команд, которые </a:t>
            </a:r>
            <a:endParaRPr lang="ru-RU" sz="3200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исполнитель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может выполнять и по которым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может</a:t>
            </a:r>
          </a:p>
          <a:p>
            <a:pPr marL="342900" indent="-342900"/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в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ыполнить требуемые </a:t>
            </a:r>
            <a:r>
              <a:rPr lang="ru-RU" sz="3200" dirty="0" smtClean="0">
                <a:solidFill>
                  <a:schemeClr val="bg1"/>
                </a:solidFill>
                <a:latin typeface="Comic Sans MS" pitchFamily="66" charset="0"/>
              </a:rPr>
              <a:t>действия</a:t>
            </a:r>
            <a:endParaRPr lang="ru-RU" sz="3200" dirty="0">
              <a:solidFill>
                <a:schemeClr val="bg1"/>
              </a:solidFill>
              <a:latin typeface="Comic Sans MS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140900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830C288A-016B-4281-8CF8-275230CA52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423334"/>
            <a:ext cx="10845800" cy="5753630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3"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Определённость – означает,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что в алгоритме нет команд, смысл которых может быть истолкован исполнителем неоднозначно; недопустимые ситуации, когда после выполнения очередной команды исполнителю неясно, какую команду выполнять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следующей</a:t>
            </a:r>
          </a:p>
          <a:p>
            <a:pPr marL="514350" indent="-514350">
              <a:buNone/>
            </a:pPr>
            <a:endParaRPr lang="ru-RU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4"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Результативность – означает,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что алгоритм должен обеспечивать получение результата после конечного, возможно, очень большого, числа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шагов</a:t>
            </a:r>
          </a:p>
          <a:p>
            <a:pPr marL="514350" indent="-514350">
              <a:buNone/>
            </a:pPr>
            <a:endParaRPr lang="ru-RU" dirty="0" smtClean="0">
              <a:solidFill>
                <a:schemeClr val="bg1"/>
              </a:solidFill>
              <a:latin typeface="Comic Sans MS" pitchFamily="66" charset="0"/>
            </a:endParaRPr>
          </a:p>
          <a:p>
            <a:pPr marL="514350" indent="-514350">
              <a:buFont typeface="+mj-lt"/>
              <a:buAutoNum type="arabicPeriod" startAt="5"/>
            </a:pP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Массовость – означает,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что алгоритм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должен обеспечивать </a:t>
            </a:r>
            <a:r>
              <a:rPr lang="ru-RU" dirty="0" smtClean="0">
                <a:solidFill>
                  <a:schemeClr val="bg1"/>
                </a:solidFill>
                <a:latin typeface="Comic Sans MS" pitchFamily="66" charset="0"/>
              </a:rPr>
              <a:t>возможность его применения для решения любой задачи из некоторого класса задач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88196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792</TotalTime>
  <Words>225</Words>
  <Application>Microsoft Office PowerPoint</Application>
  <PresentationFormat>Произвольный</PresentationFormat>
  <Paragraphs>38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Office Theme</vt:lpstr>
      <vt:lpstr>Слайд 1</vt:lpstr>
      <vt:lpstr>Слайд 2</vt:lpstr>
      <vt:lpstr>Алгоритм</vt:lpstr>
      <vt:lpstr>Слайд 4</vt:lpstr>
      <vt:lpstr>Свойства алгоритма:</vt:lpstr>
      <vt:lpstr>Слайд 6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Microsoft Office User</dc:creator>
  <cp:lastModifiedBy>User</cp:lastModifiedBy>
  <cp:revision>16</cp:revision>
  <dcterms:created xsi:type="dcterms:W3CDTF">2022-01-31T14:31:56Z</dcterms:created>
  <dcterms:modified xsi:type="dcterms:W3CDTF">2022-11-21T07:03:42Z</dcterms:modified>
</cp:coreProperties>
</file>