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56" r:id="rId2"/>
    <p:sldId id="257" r:id="rId3"/>
    <p:sldId id="258" r:id="rId4"/>
    <p:sldId id="259" r:id="rId5"/>
    <p:sldId id="263" r:id="rId6"/>
    <p:sldId id="264" r:id="rId7"/>
    <p:sldId id="260" r:id="rId8"/>
    <p:sldId id="261" r:id="rId9"/>
    <p:sldId id="262" r:id="rId10"/>
    <p:sldId id="265" r:id="rId11"/>
    <p:sldId id="268" r:id="rId12"/>
    <p:sldId id="267" r:id="rId13"/>
    <p:sldId id="269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7E0E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99" d="100"/>
          <a:sy n="99" d="100"/>
        </p:scale>
        <p:origin x="-24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C9D6A0BD-025C-4D69-9936-FD4EBFE4AC9D}" type="datetimeFigureOut">
              <a:rPr lang="ru-RU" smtClean="0"/>
              <a:pPr/>
              <a:t>26.03.2018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6DD33534-B701-4BDF-8823-C4C7CC6702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6A0BD-025C-4D69-9936-FD4EBFE4AC9D}" type="datetimeFigureOut">
              <a:rPr lang="ru-RU" smtClean="0"/>
              <a:pPr/>
              <a:t>26.03.2018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D33534-B701-4BDF-8823-C4C7CC6702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6A0BD-025C-4D69-9936-FD4EBFE4AC9D}" type="datetimeFigureOut">
              <a:rPr lang="ru-RU" smtClean="0"/>
              <a:pPr/>
              <a:t>26.03.2018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D33534-B701-4BDF-8823-C4C7CC6702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6A0BD-025C-4D69-9936-FD4EBFE4AC9D}" type="datetimeFigureOut">
              <a:rPr lang="ru-RU" smtClean="0"/>
              <a:pPr/>
              <a:t>26.03.2018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D33534-B701-4BDF-8823-C4C7CC6702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6A0BD-025C-4D69-9936-FD4EBFE4AC9D}" type="datetimeFigureOut">
              <a:rPr lang="ru-RU" smtClean="0"/>
              <a:pPr/>
              <a:t>26.03.2018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D33534-B701-4BDF-8823-C4C7CC6702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6A0BD-025C-4D69-9936-FD4EBFE4AC9D}" type="datetimeFigureOut">
              <a:rPr lang="ru-RU" smtClean="0"/>
              <a:pPr/>
              <a:t>26.03.2018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D33534-B701-4BDF-8823-C4C7CC6702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C9D6A0BD-025C-4D69-9936-FD4EBFE4AC9D}" type="datetimeFigureOut">
              <a:rPr lang="ru-RU" smtClean="0"/>
              <a:pPr/>
              <a:t>26.03.2018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6DD33534-B701-4BDF-8823-C4C7CC6702C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C9D6A0BD-025C-4D69-9936-FD4EBFE4AC9D}" type="datetimeFigureOut">
              <a:rPr lang="ru-RU" smtClean="0"/>
              <a:pPr/>
              <a:t>26.03.2018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6DD33534-B701-4BDF-8823-C4C7CC6702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6A0BD-025C-4D69-9936-FD4EBFE4AC9D}" type="datetimeFigureOut">
              <a:rPr lang="ru-RU" smtClean="0"/>
              <a:pPr/>
              <a:t>26.03.2018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D33534-B701-4BDF-8823-C4C7CC6702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6A0BD-025C-4D69-9936-FD4EBFE4AC9D}" type="datetimeFigureOut">
              <a:rPr lang="ru-RU" smtClean="0"/>
              <a:pPr/>
              <a:t>26.03.2018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D33534-B701-4BDF-8823-C4C7CC6702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6A0BD-025C-4D69-9936-FD4EBFE4AC9D}" type="datetimeFigureOut">
              <a:rPr lang="ru-RU" smtClean="0"/>
              <a:pPr/>
              <a:t>26.03.2018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D33534-B701-4BDF-8823-C4C7CC6702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C9D6A0BD-025C-4D69-9936-FD4EBFE4AC9D}" type="datetimeFigureOut">
              <a:rPr lang="ru-RU" smtClean="0"/>
              <a:pPr/>
              <a:t>26.03.2018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6DD33534-B701-4BDF-8823-C4C7CC6702C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0034" y="500042"/>
            <a:ext cx="8458200" cy="2728928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tx1"/>
                </a:solidFill>
              </a:rPr>
              <a:t>Решение задач ЕГЭ по информатике по теме «Рекурсивный алгоритм»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8596" y="3929066"/>
            <a:ext cx="4953000" cy="1752600"/>
          </a:xfrm>
        </p:spPr>
        <p:txBody>
          <a:bodyPr>
            <a:normAutofit/>
          </a:bodyPr>
          <a:lstStyle/>
          <a:p>
            <a:r>
              <a:rPr lang="ru-RU" b="1" i="1" dirty="0" smtClean="0">
                <a:solidFill>
                  <a:schemeClr val="tx1"/>
                </a:solidFill>
                <a:effectLst>
                  <a:innerShdw blurRad="63500" dist="50800">
                    <a:srgbClr val="7030A0">
                      <a:alpha val="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Терехова Екатерина Викторовна</a:t>
            </a:r>
          </a:p>
          <a:p>
            <a:r>
              <a:rPr lang="ru-RU" b="1" dirty="0" smtClean="0">
                <a:solidFill>
                  <a:schemeClr val="tx1"/>
                </a:solidFill>
                <a:effectLst>
                  <a:innerShdw blurRad="63500" dist="50800">
                    <a:srgbClr val="7030A0">
                      <a:alpha val="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учитель информатики </a:t>
            </a:r>
          </a:p>
          <a:p>
            <a:r>
              <a:rPr lang="ru-RU" b="1" dirty="0" smtClean="0">
                <a:solidFill>
                  <a:schemeClr val="tx1"/>
                </a:solidFill>
                <a:effectLst>
                  <a:innerShdw blurRad="63500" dist="50800">
                    <a:srgbClr val="7030A0">
                      <a:alpha val="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МОУ СШ №7 имени </a:t>
            </a:r>
          </a:p>
          <a:p>
            <a:r>
              <a:rPr lang="ru-RU" b="1" dirty="0" smtClean="0">
                <a:solidFill>
                  <a:schemeClr val="tx1"/>
                </a:solidFill>
                <a:effectLst>
                  <a:innerShdw blurRad="63500" dist="50800">
                    <a:srgbClr val="7030A0">
                      <a:alpha val="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адмирала Ф.Ф.Ушакова</a:t>
            </a:r>
          </a:p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0" y="6488668"/>
            <a:ext cx="9144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г.Тутаев, 2018 г.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2071678"/>
            <a:ext cx="8229600" cy="1066800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Вызов рекурсивных процедур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4282" y="1214422"/>
            <a:ext cx="5976664" cy="5509200"/>
          </a:xfrm>
          <a:prstGeom prst="rect">
            <a:avLst/>
          </a:prstGeom>
          <a:solidFill>
            <a:srgbClr val="C7E0E3"/>
          </a:solidFill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procedure F(n: integer); forward; </a:t>
            </a: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procedure G(n: integer); forward;   </a:t>
            </a: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procedure F(n: integer); </a:t>
            </a: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begin     </a:t>
            </a: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if n &gt; 0 then G(n - 1); </a:t>
            </a: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end;   </a:t>
            </a: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procedure G(n: integer); </a:t>
            </a: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begin     </a:t>
            </a: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writeln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('*');     </a:t>
            </a: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if n &gt; 1 then F(n - 2); </a:t>
            </a: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end;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14282" y="357166"/>
            <a:ext cx="835292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Сколько символов «звёздочка» будет напечатано на экране при выполнении вызова F(11)?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110889" y="980728"/>
            <a:ext cx="3069623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построение </a:t>
            </a:r>
            <a:endParaRPr lang="en-US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последовательности </a:t>
            </a:r>
          </a:p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вызовов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020272" y="2319263"/>
            <a:ext cx="9361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F(11)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7020272" y="2742019"/>
            <a:ext cx="9361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G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(1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0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7884368" y="2598003"/>
            <a:ext cx="4685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*</a:t>
            </a:r>
            <a:endParaRPr lang="ru-RU" sz="48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020272" y="3318083"/>
            <a:ext cx="9361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F(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8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7020272" y="3822139"/>
            <a:ext cx="9361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G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7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7956376" y="3678123"/>
            <a:ext cx="4685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*</a:t>
            </a:r>
            <a:endParaRPr lang="ru-RU" sz="48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020272" y="4398203"/>
            <a:ext cx="9361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F(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5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020272" y="4902259"/>
            <a:ext cx="9361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G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7956376" y="4758243"/>
            <a:ext cx="4685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*</a:t>
            </a:r>
            <a:endParaRPr lang="ru-RU" sz="48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020272" y="5406315"/>
            <a:ext cx="9361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F(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7020272" y="5910371"/>
            <a:ext cx="9361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G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7956376" y="5766355"/>
            <a:ext cx="4685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*</a:t>
            </a:r>
            <a:endParaRPr lang="ru-RU" sz="48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7603218" y="6309320"/>
            <a:ext cx="136127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Ответ: 4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51520" y="1841242"/>
            <a:ext cx="4464496" cy="4524315"/>
          </a:xfrm>
          <a:prstGeom prst="rect">
            <a:avLst/>
          </a:prstGeom>
          <a:solidFill>
            <a:srgbClr val="C7E0E3"/>
          </a:solidFill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procedure F(n:integer); begin         </a:t>
            </a: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writeln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(n);         </a:t>
            </a: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if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n &gt; 1 then             </a:t>
            </a: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pPr marL="1889125"/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begin    </a:t>
            </a: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pPr marL="2247900"/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F(n - 1); </a:t>
            </a: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pPr marL="2247900"/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F(n – 3)</a:t>
            </a: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pPr marL="1889125"/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end     </a:t>
            </a: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end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;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85720" y="357166"/>
            <a:ext cx="864096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Чему равна сумма всех чисел, напечатанных на экране при выполнении вызова F(6)?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228184" y="1785926"/>
            <a:ext cx="1058460" cy="85725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tx1"/>
                </a:solidFill>
              </a:rPr>
              <a:t>F(</a:t>
            </a:r>
            <a:r>
              <a:rPr lang="en-US" sz="3200" dirty="0" smtClean="0">
                <a:solidFill>
                  <a:srgbClr val="FF0000"/>
                </a:solidFill>
              </a:rPr>
              <a:t>6</a:t>
            </a:r>
            <a:r>
              <a:rPr lang="en-US" sz="3200" dirty="0" smtClean="0">
                <a:solidFill>
                  <a:schemeClr val="tx1"/>
                </a:solidFill>
              </a:rPr>
              <a:t>)</a:t>
            </a:r>
            <a:endParaRPr lang="ru-RU" sz="3200" dirty="0">
              <a:solidFill>
                <a:schemeClr val="tx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043608" y="6228601"/>
            <a:ext cx="8028384" cy="58477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Печать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339752" y="6150114"/>
            <a:ext cx="50405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6</a:t>
            </a:r>
            <a:endParaRPr lang="ru-RU" sz="4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1" name="Прямая со стрелкой 10"/>
          <p:cNvCxnSpPr/>
          <p:nvPr/>
        </p:nvCxnSpPr>
        <p:spPr>
          <a:xfrm rot="5400000">
            <a:off x="6075333" y="1997675"/>
            <a:ext cx="216024" cy="1206466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Прямоугольник 11"/>
          <p:cNvSpPr/>
          <p:nvPr/>
        </p:nvSpPr>
        <p:spPr>
          <a:xfrm>
            <a:off x="5148064" y="2636912"/>
            <a:ext cx="1067010" cy="57606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tx1"/>
                </a:solidFill>
              </a:rPr>
              <a:t>F(</a:t>
            </a:r>
            <a:r>
              <a:rPr lang="ru-RU" sz="3200" dirty="0" smtClean="0">
                <a:solidFill>
                  <a:srgbClr val="FF0000"/>
                </a:solidFill>
              </a:rPr>
              <a:t>5</a:t>
            </a:r>
            <a:r>
              <a:rPr lang="en-US" sz="3200" dirty="0" smtClean="0">
                <a:solidFill>
                  <a:schemeClr val="tx1"/>
                </a:solidFill>
              </a:rPr>
              <a:t>)</a:t>
            </a:r>
            <a:endParaRPr lang="ru-RU" sz="3200" dirty="0">
              <a:solidFill>
                <a:schemeClr val="tx1"/>
              </a:solidFill>
            </a:endParaRPr>
          </a:p>
        </p:txBody>
      </p:sp>
      <p:cxnSp>
        <p:nvCxnSpPr>
          <p:cNvPr id="13" name="Прямая со стрелкой 12"/>
          <p:cNvCxnSpPr/>
          <p:nvPr/>
        </p:nvCxnSpPr>
        <p:spPr>
          <a:xfrm rot="16200000" flipH="1">
            <a:off x="7191457" y="2088017"/>
            <a:ext cx="216024" cy="1025782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Прямоугольник 15"/>
          <p:cNvSpPr/>
          <p:nvPr/>
        </p:nvSpPr>
        <p:spPr>
          <a:xfrm>
            <a:off x="7452320" y="2708920"/>
            <a:ext cx="1120208" cy="57606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tx1"/>
                </a:solidFill>
              </a:rPr>
              <a:t>F(</a:t>
            </a:r>
            <a:r>
              <a:rPr lang="ru-RU" sz="3200" dirty="0" smtClean="0">
                <a:solidFill>
                  <a:srgbClr val="FF0000"/>
                </a:solidFill>
              </a:rPr>
              <a:t>3</a:t>
            </a:r>
            <a:r>
              <a:rPr lang="ru-RU" sz="3200" dirty="0" smtClean="0">
                <a:solidFill>
                  <a:schemeClr val="tx1"/>
                </a:solidFill>
              </a:rPr>
              <a:t>)</a:t>
            </a:r>
            <a:endParaRPr lang="ru-RU" sz="3200" dirty="0">
              <a:solidFill>
                <a:schemeClr val="tx1"/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5357818" y="2571744"/>
            <a:ext cx="1064730" cy="57606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dirty="0">
              <a:solidFill>
                <a:schemeClr val="tx1"/>
              </a:solidFill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7740352" y="2708920"/>
            <a:ext cx="689300" cy="57606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dirty="0">
              <a:solidFill>
                <a:schemeClr val="tx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699792" y="6150114"/>
            <a:ext cx="50405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5</a:t>
            </a:r>
            <a:endParaRPr lang="ru-RU" sz="4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1" name="Прямая со стрелкой 20"/>
          <p:cNvCxnSpPr/>
          <p:nvPr/>
        </p:nvCxnSpPr>
        <p:spPr>
          <a:xfrm flipH="1">
            <a:off x="4860032" y="3140968"/>
            <a:ext cx="792088" cy="216024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Прямоугольник 22"/>
          <p:cNvSpPr/>
          <p:nvPr/>
        </p:nvSpPr>
        <p:spPr>
          <a:xfrm>
            <a:off x="4644008" y="3284984"/>
            <a:ext cx="1071000" cy="57606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tx1"/>
                </a:solidFill>
              </a:rPr>
              <a:t>F(</a:t>
            </a:r>
            <a:r>
              <a:rPr lang="ru-RU" sz="3200" dirty="0" smtClean="0">
                <a:solidFill>
                  <a:srgbClr val="FF0000"/>
                </a:solidFill>
              </a:rPr>
              <a:t>4</a:t>
            </a:r>
            <a:r>
              <a:rPr lang="en-US" sz="3200" dirty="0" smtClean="0">
                <a:solidFill>
                  <a:schemeClr val="tx1"/>
                </a:solidFill>
              </a:rPr>
              <a:t>)</a:t>
            </a:r>
            <a:endParaRPr lang="ru-RU" sz="3200" dirty="0">
              <a:solidFill>
                <a:schemeClr val="tx1"/>
              </a:solidFill>
            </a:endParaRPr>
          </a:p>
        </p:txBody>
      </p:sp>
      <p:cxnSp>
        <p:nvCxnSpPr>
          <p:cNvPr id="24" name="Прямая со стрелкой 23"/>
          <p:cNvCxnSpPr/>
          <p:nvPr/>
        </p:nvCxnSpPr>
        <p:spPr>
          <a:xfrm>
            <a:off x="5652120" y="3140968"/>
            <a:ext cx="648072" cy="216024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Прямоугольник 25"/>
          <p:cNvSpPr/>
          <p:nvPr/>
        </p:nvSpPr>
        <p:spPr>
          <a:xfrm>
            <a:off x="5868144" y="3284984"/>
            <a:ext cx="1061310" cy="57606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tx1"/>
                </a:solidFill>
              </a:rPr>
              <a:t>F(</a:t>
            </a:r>
            <a:r>
              <a:rPr lang="ru-RU" sz="3200" dirty="0" smtClean="0">
                <a:solidFill>
                  <a:srgbClr val="FF0000"/>
                </a:solidFill>
              </a:rPr>
              <a:t>2</a:t>
            </a:r>
            <a:r>
              <a:rPr lang="en-US" sz="3200" dirty="0" smtClean="0">
                <a:solidFill>
                  <a:schemeClr val="tx1"/>
                </a:solidFill>
              </a:rPr>
              <a:t>)</a:t>
            </a:r>
            <a:endParaRPr lang="ru-RU" sz="3200" dirty="0">
              <a:solidFill>
                <a:schemeClr val="tx1"/>
              </a:solidFill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5004048" y="3284984"/>
            <a:ext cx="496646" cy="57606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dirty="0">
              <a:solidFill>
                <a:schemeClr val="tx1"/>
              </a:solidFill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6156176" y="3284984"/>
            <a:ext cx="558964" cy="57606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dirty="0">
              <a:solidFill>
                <a:schemeClr val="tx1"/>
              </a:solidFill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4055544" y="1239143"/>
            <a:ext cx="490894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   Построение дерева </a:t>
            </a:r>
            <a:r>
              <a:rPr lang="ru-RU" sz="2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вызовов</a:t>
            </a:r>
            <a:endParaRPr lang="ru-RU" sz="24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3059832" y="6150114"/>
            <a:ext cx="50405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endParaRPr lang="ru-RU" sz="4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4357686" y="4000504"/>
            <a:ext cx="1070430" cy="57606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tx1"/>
                </a:solidFill>
              </a:rPr>
              <a:t>F(</a:t>
            </a:r>
            <a:r>
              <a:rPr lang="ru-RU" sz="3200" dirty="0" smtClean="0">
                <a:solidFill>
                  <a:srgbClr val="FF0000"/>
                </a:solidFill>
              </a:rPr>
              <a:t>3</a:t>
            </a:r>
            <a:r>
              <a:rPr lang="en-US" sz="3200" dirty="0" smtClean="0">
                <a:solidFill>
                  <a:schemeClr val="tx1"/>
                </a:solidFill>
              </a:rPr>
              <a:t>)</a:t>
            </a:r>
            <a:endParaRPr lang="ru-RU" sz="3200" dirty="0">
              <a:solidFill>
                <a:schemeClr val="tx1"/>
              </a:solidFill>
            </a:endParaRPr>
          </a:p>
        </p:txBody>
      </p:sp>
      <p:cxnSp>
        <p:nvCxnSpPr>
          <p:cNvPr id="32" name="Прямая со стрелкой 31"/>
          <p:cNvCxnSpPr/>
          <p:nvPr/>
        </p:nvCxnSpPr>
        <p:spPr>
          <a:xfrm flipH="1">
            <a:off x="4932040" y="3717032"/>
            <a:ext cx="216024" cy="43204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 стрелкой 34"/>
          <p:cNvCxnSpPr>
            <a:stCxn id="27" idx="2"/>
          </p:cNvCxnSpPr>
          <p:nvPr/>
        </p:nvCxnSpPr>
        <p:spPr>
          <a:xfrm rot="16200000" flipH="1">
            <a:off x="5488249" y="3625170"/>
            <a:ext cx="288032" cy="75978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Прямоугольник 37"/>
          <p:cNvSpPr/>
          <p:nvPr/>
        </p:nvSpPr>
        <p:spPr>
          <a:xfrm>
            <a:off x="5652120" y="4077072"/>
            <a:ext cx="1063020" cy="57606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tx1"/>
                </a:solidFill>
              </a:rPr>
              <a:t>F(</a:t>
            </a:r>
            <a:r>
              <a:rPr lang="ru-RU" sz="3200" dirty="0" smtClean="0">
                <a:solidFill>
                  <a:srgbClr val="FF0000"/>
                </a:solidFill>
              </a:rPr>
              <a:t>1</a:t>
            </a:r>
            <a:r>
              <a:rPr lang="en-US" sz="3200" dirty="0" smtClean="0">
                <a:solidFill>
                  <a:schemeClr val="tx1"/>
                </a:solidFill>
              </a:rPr>
              <a:t>)</a:t>
            </a:r>
            <a:endParaRPr lang="ru-RU" sz="3200" dirty="0">
              <a:solidFill>
                <a:schemeClr val="tx1"/>
              </a:solidFill>
            </a:endParaRPr>
          </a:p>
        </p:txBody>
      </p:sp>
      <p:sp>
        <p:nvSpPr>
          <p:cNvPr id="39" name="Прямоугольник 38"/>
          <p:cNvSpPr/>
          <p:nvPr/>
        </p:nvSpPr>
        <p:spPr>
          <a:xfrm>
            <a:off x="5076056" y="4005064"/>
            <a:ext cx="496076" cy="57606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dirty="0">
              <a:solidFill>
                <a:schemeClr val="tx1"/>
              </a:solidFill>
            </a:endParaRPr>
          </a:p>
        </p:txBody>
      </p:sp>
      <p:sp>
        <p:nvSpPr>
          <p:cNvPr id="40" name="Прямоугольник 39"/>
          <p:cNvSpPr/>
          <p:nvPr/>
        </p:nvSpPr>
        <p:spPr>
          <a:xfrm>
            <a:off x="6012160" y="4077072"/>
            <a:ext cx="488666" cy="57606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dirty="0">
              <a:solidFill>
                <a:schemeClr val="tx1"/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3419872" y="6150114"/>
            <a:ext cx="50405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endParaRPr lang="ru-RU" sz="4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43" name="Прямая со стрелкой 42"/>
          <p:cNvCxnSpPr/>
          <p:nvPr/>
        </p:nvCxnSpPr>
        <p:spPr>
          <a:xfrm rot="5400000">
            <a:off x="4517138" y="4483994"/>
            <a:ext cx="288032" cy="46406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Прямоугольник 45"/>
          <p:cNvSpPr/>
          <p:nvPr/>
        </p:nvSpPr>
        <p:spPr>
          <a:xfrm>
            <a:off x="4000496" y="4714884"/>
            <a:ext cx="1078980" cy="57606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tx1"/>
                </a:solidFill>
              </a:rPr>
              <a:t>F(</a:t>
            </a:r>
            <a:r>
              <a:rPr lang="ru-RU" sz="3200" dirty="0" smtClean="0">
                <a:solidFill>
                  <a:srgbClr val="FF0000"/>
                </a:solidFill>
              </a:rPr>
              <a:t>2</a:t>
            </a:r>
            <a:r>
              <a:rPr lang="en-US" sz="3200" dirty="0" smtClean="0">
                <a:solidFill>
                  <a:schemeClr val="tx1"/>
                </a:solidFill>
              </a:rPr>
              <a:t>)</a:t>
            </a:r>
            <a:endParaRPr lang="ru-RU" sz="3200" dirty="0">
              <a:solidFill>
                <a:schemeClr val="tx1"/>
              </a:solidFill>
            </a:endParaRPr>
          </a:p>
        </p:txBody>
      </p:sp>
      <p:cxnSp>
        <p:nvCxnSpPr>
          <p:cNvPr id="47" name="Прямая со стрелкой 46"/>
          <p:cNvCxnSpPr/>
          <p:nvPr/>
        </p:nvCxnSpPr>
        <p:spPr>
          <a:xfrm rot="16200000" flipH="1">
            <a:off x="5199504" y="4516008"/>
            <a:ext cx="288032" cy="400032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Прямоугольник 49"/>
          <p:cNvSpPr/>
          <p:nvPr/>
        </p:nvSpPr>
        <p:spPr>
          <a:xfrm>
            <a:off x="5214942" y="4714884"/>
            <a:ext cx="1136738" cy="57606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tx1"/>
                </a:solidFill>
              </a:rPr>
              <a:t>F(</a:t>
            </a:r>
            <a:r>
              <a:rPr lang="ru-RU" sz="3200" dirty="0" smtClean="0">
                <a:solidFill>
                  <a:srgbClr val="FF0000"/>
                </a:solidFill>
              </a:rPr>
              <a:t>0</a:t>
            </a:r>
            <a:r>
              <a:rPr lang="en-US" sz="3200" dirty="0" smtClean="0">
                <a:solidFill>
                  <a:schemeClr val="tx1"/>
                </a:solidFill>
              </a:rPr>
              <a:t>)</a:t>
            </a:r>
            <a:endParaRPr lang="ru-RU" sz="3200" dirty="0">
              <a:solidFill>
                <a:schemeClr val="tx1"/>
              </a:solidFill>
            </a:endParaRPr>
          </a:p>
        </p:txBody>
      </p:sp>
      <p:sp>
        <p:nvSpPr>
          <p:cNvPr id="51" name="Прямоугольник 50"/>
          <p:cNvSpPr/>
          <p:nvPr/>
        </p:nvSpPr>
        <p:spPr>
          <a:xfrm>
            <a:off x="5724128" y="4725144"/>
            <a:ext cx="562384" cy="57606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dirty="0">
              <a:solidFill>
                <a:schemeClr val="tx1"/>
              </a:solidFill>
            </a:endParaRPr>
          </a:p>
        </p:txBody>
      </p:sp>
      <p:sp>
        <p:nvSpPr>
          <p:cNvPr id="52" name="Прямоугольник 51"/>
          <p:cNvSpPr/>
          <p:nvPr/>
        </p:nvSpPr>
        <p:spPr>
          <a:xfrm>
            <a:off x="5004048" y="4725144"/>
            <a:ext cx="353770" cy="57606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dirty="0">
              <a:solidFill>
                <a:schemeClr val="tx1"/>
              </a:solidFill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3851920" y="6150114"/>
            <a:ext cx="50405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endParaRPr lang="ru-RU" sz="4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54" name="Прямая со стрелкой 53"/>
          <p:cNvCxnSpPr/>
          <p:nvPr/>
        </p:nvCxnSpPr>
        <p:spPr>
          <a:xfrm flipH="1">
            <a:off x="4357686" y="5286388"/>
            <a:ext cx="288032" cy="216024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Прямоугольник 57"/>
          <p:cNvSpPr/>
          <p:nvPr/>
        </p:nvSpPr>
        <p:spPr>
          <a:xfrm>
            <a:off x="4000496" y="5429264"/>
            <a:ext cx="1006402" cy="57606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tx1"/>
                </a:solidFill>
              </a:rPr>
              <a:t>F(</a:t>
            </a:r>
            <a:r>
              <a:rPr lang="ru-RU" sz="3200" dirty="0" smtClean="0">
                <a:solidFill>
                  <a:srgbClr val="FF0000"/>
                </a:solidFill>
              </a:rPr>
              <a:t>1</a:t>
            </a:r>
            <a:r>
              <a:rPr lang="en-US" sz="3200" dirty="0" smtClean="0">
                <a:solidFill>
                  <a:schemeClr val="tx1"/>
                </a:solidFill>
              </a:rPr>
              <a:t>)</a:t>
            </a:r>
            <a:endParaRPr lang="ru-RU" sz="3200" dirty="0">
              <a:solidFill>
                <a:schemeClr val="tx1"/>
              </a:solidFill>
            </a:endParaRPr>
          </a:p>
        </p:txBody>
      </p:sp>
      <p:cxnSp>
        <p:nvCxnSpPr>
          <p:cNvPr id="59" name="Прямая со стрелкой 58"/>
          <p:cNvCxnSpPr/>
          <p:nvPr/>
        </p:nvCxnSpPr>
        <p:spPr>
          <a:xfrm>
            <a:off x="4857752" y="5286388"/>
            <a:ext cx="360040" cy="216024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Прямоугольник 61"/>
          <p:cNvSpPr/>
          <p:nvPr/>
        </p:nvSpPr>
        <p:spPr>
          <a:xfrm>
            <a:off x="5143504" y="5429264"/>
            <a:ext cx="1080120" cy="57606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tx1"/>
                </a:solidFill>
              </a:rPr>
              <a:t>F(</a:t>
            </a:r>
            <a:r>
              <a:rPr lang="ru-RU" sz="3200" dirty="0" smtClean="0">
                <a:solidFill>
                  <a:srgbClr val="FF0000"/>
                </a:solidFill>
              </a:rPr>
              <a:t>-1</a:t>
            </a:r>
            <a:r>
              <a:rPr lang="en-US" sz="3200" dirty="0" smtClean="0">
                <a:solidFill>
                  <a:schemeClr val="tx1"/>
                </a:solidFill>
              </a:rPr>
              <a:t>)</a:t>
            </a:r>
            <a:endParaRPr lang="ru-RU" sz="3200" dirty="0">
              <a:solidFill>
                <a:schemeClr val="tx1"/>
              </a:solidFill>
            </a:endParaRPr>
          </a:p>
        </p:txBody>
      </p:sp>
      <p:sp>
        <p:nvSpPr>
          <p:cNvPr id="64" name="Прямоугольник 63"/>
          <p:cNvSpPr/>
          <p:nvPr/>
        </p:nvSpPr>
        <p:spPr>
          <a:xfrm>
            <a:off x="5580112" y="5301208"/>
            <a:ext cx="720080" cy="57606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dirty="0">
              <a:solidFill>
                <a:schemeClr val="tx1"/>
              </a:solidFill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4283968" y="6150114"/>
            <a:ext cx="50405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sz="4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67" name="Прямая соединительная линия 66"/>
          <p:cNvCxnSpPr/>
          <p:nvPr/>
        </p:nvCxnSpPr>
        <p:spPr>
          <a:xfrm>
            <a:off x="4286248" y="5929330"/>
            <a:ext cx="576064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TextBox 67"/>
          <p:cNvSpPr txBox="1"/>
          <p:nvPr/>
        </p:nvSpPr>
        <p:spPr>
          <a:xfrm>
            <a:off x="4644008" y="6150114"/>
            <a:ext cx="6480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-1</a:t>
            </a:r>
            <a:endParaRPr lang="ru-RU" sz="4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69" name="Прямая соединительная линия 68"/>
          <p:cNvCxnSpPr/>
          <p:nvPr/>
        </p:nvCxnSpPr>
        <p:spPr>
          <a:xfrm>
            <a:off x="5500694" y="5929330"/>
            <a:ext cx="576064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TextBox 69"/>
          <p:cNvSpPr txBox="1"/>
          <p:nvPr/>
        </p:nvSpPr>
        <p:spPr>
          <a:xfrm>
            <a:off x="5148064" y="6150114"/>
            <a:ext cx="50405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0</a:t>
            </a:r>
            <a:endParaRPr lang="ru-RU" sz="4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71" name="Прямая соединительная линия 70"/>
          <p:cNvCxnSpPr/>
          <p:nvPr/>
        </p:nvCxnSpPr>
        <p:spPr>
          <a:xfrm>
            <a:off x="5580112" y="5229200"/>
            <a:ext cx="576064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TextBox 71"/>
          <p:cNvSpPr txBox="1"/>
          <p:nvPr/>
        </p:nvSpPr>
        <p:spPr>
          <a:xfrm>
            <a:off x="5508104" y="6150114"/>
            <a:ext cx="50405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sz="4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73" name="Прямая соединительная линия 72"/>
          <p:cNvCxnSpPr/>
          <p:nvPr/>
        </p:nvCxnSpPr>
        <p:spPr>
          <a:xfrm>
            <a:off x="5868144" y="4581128"/>
            <a:ext cx="576064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TextBox 74"/>
          <p:cNvSpPr txBox="1"/>
          <p:nvPr/>
        </p:nvSpPr>
        <p:spPr>
          <a:xfrm>
            <a:off x="5868144" y="6150114"/>
            <a:ext cx="50405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endParaRPr lang="ru-RU" sz="4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76" name="Прямая со стрелкой 75"/>
          <p:cNvCxnSpPr>
            <a:endCxn id="78" idx="0"/>
          </p:cNvCxnSpPr>
          <p:nvPr/>
        </p:nvCxnSpPr>
        <p:spPr>
          <a:xfrm rot="16200000" flipH="1">
            <a:off x="6168335" y="3920896"/>
            <a:ext cx="1008112" cy="600384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Прямоугольник 77"/>
          <p:cNvSpPr/>
          <p:nvPr/>
        </p:nvSpPr>
        <p:spPr>
          <a:xfrm>
            <a:off x="6444208" y="4725144"/>
            <a:ext cx="1056750" cy="57606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tx1"/>
                </a:solidFill>
              </a:rPr>
              <a:t>F(</a:t>
            </a:r>
            <a:r>
              <a:rPr lang="ru-RU" sz="3200" dirty="0" smtClean="0">
                <a:solidFill>
                  <a:srgbClr val="FF0000"/>
                </a:solidFill>
              </a:rPr>
              <a:t>1</a:t>
            </a:r>
            <a:r>
              <a:rPr lang="en-US" sz="3200" dirty="0" smtClean="0">
                <a:solidFill>
                  <a:schemeClr val="tx1"/>
                </a:solidFill>
              </a:rPr>
              <a:t>)</a:t>
            </a:r>
            <a:endParaRPr lang="ru-RU" sz="3200" dirty="0">
              <a:solidFill>
                <a:schemeClr val="tx1"/>
              </a:solidFill>
            </a:endParaRPr>
          </a:p>
        </p:txBody>
      </p:sp>
      <p:cxnSp>
        <p:nvCxnSpPr>
          <p:cNvPr id="79" name="Прямая со стрелкой 78"/>
          <p:cNvCxnSpPr/>
          <p:nvPr/>
        </p:nvCxnSpPr>
        <p:spPr>
          <a:xfrm>
            <a:off x="6444208" y="3717032"/>
            <a:ext cx="792088" cy="36004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4" name="Прямоугольник 83"/>
          <p:cNvSpPr/>
          <p:nvPr/>
        </p:nvSpPr>
        <p:spPr>
          <a:xfrm>
            <a:off x="6804248" y="4005064"/>
            <a:ext cx="1080120" cy="57606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tx1"/>
                </a:solidFill>
              </a:rPr>
              <a:t>F</a:t>
            </a:r>
            <a:r>
              <a:rPr lang="ru-RU" sz="3200" dirty="0" smtClean="0">
                <a:solidFill>
                  <a:schemeClr val="tx1"/>
                </a:solidFill>
              </a:rPr>
              <a:t>(</a:t>
            </a:r>
            <a:r>
              <a:rPr lang="ru-RU" sz="3200" dirty="0" smtClean="0">
                <a:solidFill>
                  <a:srgbClr val="FF0000"/>
                </a:solidFill>
              </a:rPr>
              <a:t>-1</a:t>
            </a:r>
            <a:r>
              <a:rPr lang="en-US" sz="3200" dirty="0" smtClean="0">
                <a:solidFill>
                  <a:schemeClr val="tx1"/>
                </a:solidFill>
              </a:rPr>
              <a:t>)</a:t>
            </a:r>
            <a:endParaRPr lang="ru-RU" sz="3200" dirty="0">
              <a:solidFill>
                <a:schemeClr val="tx1"/>
              </a:solidFill>
            </a:endParaRPr>
          </a:p>
        </p:txBody>
      </p:sp>
      <p:sp>
        <p:nvSpPr>
          <p:cNvPr id="85" name="Прямоугольник 84"/>
          <p:cNvSpPr/>
          <p:nvPr/>
        </p:nvSpPr>
        <p:spPr>
          <a:xfrm>
            <a:off x="6732240" y="4725144"/>
            <a:ext cx="625842" cy="57606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dirty="0">
              <a:solidFill>
                <a:schemeClr val="tx1"/>
              </a:solidFill>
            </a:endParaRPr>
          </a:p>
        </p:txBody>
      </p:sp>
      <p:sp>
        <p:nvSpPr>
          <p:cNvPr id="86" name="Прямоугольник 85"/>
          <p:cNvSpPr/>
          <p:nvPr/>
        </p:nvSpPr>
        <p:spPr>
          <a:xfrm>
            <a:off x="7092280" y="4005064"/>
            <a:ext cx="720080" cy="57606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dirty="0">
              <a:solidFill>
                <a:schemeClr val="tx1"/>
              </a:solidFill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6300192" y="6150114"/>
            <a:ext cx="50405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sz="4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88" name="Прямая соединительная линия 87"/>
          <p:cNvCxnSpPr/>
          <p:nvPr/>
        </p:nvCxnSpPr>
        <p:spPr>
          <a:xfrm>
            <a:off x="6660232" y="5229200"/>
            <a:ext cx="576064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9" name="TextBox 88"/>
          <p:cNvSpPr txBox="1"/>
          <p:nvPr/>
        </p:nvSpPr>
        <p:spPr>
          <a:xfrm>
            <a:off x="6660232" y="6150114"/>
            <a:ext cx="6480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-1</a:t>
            </a:r>
            <a:endParaRPr lang="ru-RU" sz="4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1" name="TextBox 90"/>
          <p:cNvSpPr txBox="1"/>
          <p:nvPr/>
        </p:nvSpPr>
        <p:spPr>
          <a:xfrm>
            <a:off x="7164288" y="6150114"/>
            <a:ext cx="50405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endParaRPr lang="ru-RU" sz="4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92" name="Прямая со стрелкой 91"/>
          <p:cNvCxnSpPr>
            <a:stCxn id="18" idx="2"/>
          </p:cNvCxnSpPr>
          <p:nvPr/>
        </p:nvCxnSpPr>
        <p:spPr>
          <a:xfrm rot="16200000" flipH="1">
            <a:off x="7660648" y="3709338"/>
            <a:ext cx="936104" cy="87396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9" name="Прямоугольник 98"/>
          <p:cNvSpPr/>
          <p:nvPr/>
        </p:nvSpPr>
        <p:spPr>
          <a:xfrm>
            <a:off x="7812360" y="4149080"/>
            <a:ext cx="1117358" cy="57606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tx1"/>
                </a:solidFill>
              </a:rPr>
              <a:t>F(</a:t>
            </a:r>
            <a:r>
              <a:rPr lang="ru-RU" sz="3200" dirty="0" smtClean="0">
                <a:solidFill>
                  <a:srgbClr val="FF0000"/>
                </a:solidFill>
              </a:rPr>
              <a:t>2</a:t>
            </a:r>
            <a:r>
              <a:rPr lang="en-US" sz="3200" dirty="0" smtClean="0">
                <a:solidFill>
                  <a:schemeClr val="tx1"/>
                </a:solidFill>
              </a:rPr>
              <a:t>)</a:t>
            </a:r>
            <a:endParaRPr lang="ru-RU" sz="3200" dirty="0">
              <a:solidFill>
                <a:schemeClr val="tx1"/>
              </a:solidFill>
            </a:endParaRPr>
          </a:p>
        </p:txBody>
      </p:sp>
      <p:sp>
        <p:nvSpPr>
          <p:cNvPr id="103" name="Прямоугольник 102"/>
          <p:cNvSpPr/>
          <p:nvPr/>
        </p:nvSpPr>
        <p:spPr>
          <a:xfrm>
            <a:off x="8100392" y="3573016"/>
            <a:ext cx="1043608" cy="57606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tx1"/>
                </a:solidFill>
              </a:rPr>
              <a:t>F</a:t>
            </a:r>
            <a:r>
              <a:rPr lang="ru-RU" sz="3200" dirty="0" smtClean="0">
                <a:solidFill>
                  <a:schemeClr val="tx1"/>
                </a:solidFill>
              </a:rPr>
              <a:t>(</a:t>
            </a:r>
            <a:r>
              <a:rPr lang="ru-RU" sz="3200" dirty="0" smtClean="0">
                <a:solidFill>
                  <a:srgbClr val="FF0000"/>
                </a:solidFill>
              </a:rPr>
              <a:t>0</a:t>
            </a:r>
            <a:r>
              <a:rPr lang="ru-RU" sz="3200" dirty="0" smtClean="0">
                <a:solidFill>
                  <a:schemeClr val="tx1"/>
                </a:solidFill>
              </a:rPr>
              <a:t>)</a:t>
            </a:r>
            <a:endParaRPr lang="ru-RU" sz="3200" dirty="0">
              <a:solidFill>
                <a:schemeClr val="tx1"/>
              </a:solidFill>
            </a:endParaRPr>
          </a:p>
        </p:txBody>
      </p:sp>
      <p:sp>
        <p:nvSpPr>
          <p:cNvPr id="105" name="Прямоугольник 104"/>
          <p:cNvSpPr/>
          <p:nvPr/>
        </p:nvSpPr>
        <p:spPr>
          <a:xfrm>
            <a:off x="8286776" y="4149080"/>
            <a:ext cx="317672" cy="57606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dirty="0">
              <a:solidFill>
                <a:schemeClr val="tx1"/>
              </a:solidFill>
            </a:endParaRPr>
          </a:p>
        </p:txBody>
      </p:sp>
      <p:sp>
        <p:nvSpPr>
          <p:cNvPr id="107" name="TextBox 106"/>
          <p:cNvSpPr txBox="1"/>
          <p:nvPr/>
        </p:nvSpPr>
        <p:spPr>
          <a:xfrm>
            <a:off x="7524328" y="6150114"/>
            <a:ext cx="50405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endParaRPr lang="ru-RU" sz="4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08" name="Прямая со стрелкой 107"/>
          <p:cNvCxnSpPr>
            <a:endCxn id="111" idx="0"/>
          </p:cNvCxnSpPr>
          <p:nvPr/>
        </p:nvCxnSpPr>
        <p:spPr>
          <a:xfrm flipH="1">
            <a:off x="7758100" y="4653136"/>
            <a:ext cx="558316" cy="72008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1" name="Прямоугольник 110"/>
          <p:cNvSpPr/>
          <p:nvPr/>
        </p:nvSpPr>
        <p:spPr>
          <a:xfrm>
            <a:off x="7236296" y="5373216"/>
            <a:ext cx="1043608" cy="57606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tx1"/>
                </a:solidFill>
              </a:rPr>
              <a:t>F(</a:t>
            </a:r>
            <a:r>
              <a:rPr lang="ru-RU" sz="3200" dirty="0" smtClean="0">
                <a:solidFill>
                  <a:srgbClr val="FF0000"/>
                </a:solidFill>
              </a:rPr>
              <a:t>1</a:t>
            </a:r>
            <a:r>
              <a:rPr lang="en-US" sz="3200" dirty="0" smtClean="0">
                <a:solidFill>
                  <a:schemeClr val="tx1"/>
                </a:solidFill>
              </a:rPr>
              <a:t>)</a:t>
            </a:r>
            <a:endParaRPr lang="ru-RU" sz="3200" dirty="0">
              <a:solidFill>
                <a:schemeClr val="tx1"/>
              </a:solidFill>
            </a:endParaRPr>
          </a:p>
        </p:txBody>
      </p:sp>
      <p:cxnSp>
        <p:nvCxnSpPr>
          <p:cNvPr id="112" name="Прямая со стрелкой 111"/>
          <p:cNvCxnSpPr/>
          <p:nvPr/>
        </p:nvCxnSpPr>
        <p:spPr>
          <a:xfrm>
            <a:off x="8316416" y="4653136"/>
            <a:ext cx="576064" cy="504056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4" name="Прямоугольник 113"/>
          <p:cNvSpPr/>
          <p:nvPr/>
        </p:nvSpPr>
        <p:spPr>
          <a:xfrm>
            <a:off x="8001024" y="5143512"/>
            <a:ext cx="1142976" cy="57606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tx1"/>
                </a:solidFill>
              </a:rPr>
              <a:t>F(</a:t>
            </a:r>
            <a:r>
              <a:rPr lang="ru-RU" sz="3200" dirty="0" smtClean="0">
                <a:solidFill>
                  <a:srgbClr val="FF0000"/>
                </a:solidFill>
              </a:rPr>
              <a:t>-1</a:t>
            </a:r>
            <a:r>
              <a:rPr lang="en-US" sz="3200" dirty="0" smtClean="0">
                <a:solidFill>
                  <a:schemeClr val="tx1"/>
                </a:solidFill>
              </a:rPr>
              <a:t>)</a:t>
            </a:r>
            <a:endParaRPr lang="ru-RU" sz="3200" dirty="0">
              <a:solidFill>
                <a:schemeClr val="tx1"/>
              </a:solidFill>
            </a:endParaRPr>
          </a:p>
        </p:txBody>
      </p:sp>
      <p:sp>
        <p:nvSpPr>
          <p:cNvPr id="116" name="Прямоугольник 115"/>
          <p:cNvSpPr/>
          <p:nvPr/>
        </p:nvSpPr>
        <p:spPr>
          <a:xfrm>
            <a:off x="7596336" y="5373216"/>
            <a:ext cx="504056" cy="57606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dirty="0">
              <a:solidFill>
                <a:schemeClr val="tx1"/>
              </a:solidFill>
            </a:endParaRPr>
          </a:p>
        </p:txBody>
      </p:sp>
      <p:sp>
        <p:nvSpPr>
          <p:cNvPr id="117" name="Прямоугольник 116"/>
          <p:cNvSpPr/>
          <p:nvPr/>
        </p:nvSpPr>
        <p:spPr>
          <a:xfrm>
            <a:off x="8358214" y="5143512"/>
            <a:ext cx="785786" cy="57606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dirty="0">
              <a:solidFill>
                <a:schemeClr val="tx1"/>
              </a:solidFill>
            </a:endParaRPr>
          </a:p>
        </p:txBody>
      </p:sp>
      <p:sp>
        <p:nvSpPr>
          <p:cNvPr id="118" name="TextBox 117"/>
          <p:cNvSpPr txBox="1"/>
          <p:nvPr/>
        </p:nvSpPr>
        <p:spPr>
          <a:xfrm>
            <a:off x="7884368" y="6150114"/>
            <a:ext cx="50405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sz="4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19" name="Прямая соединительная линия 118"/>
          <p:cNvCxnSpPr/>
          <p:nvPr/>
        </p:nvCxnSpPr>
        <p:spPr>
          <a:xfrm>
            <a:off x="7524328" y="5877272"/>
            <a:ext cx="576064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0" name="TextBox 119"/>
          <p:cNvSpPr txBox="1"/>
          <p:nvPr/>
        </p:nvSpPr>
        <p:spPr>
          <a:xfrm>
            <a:off x="8172400" y="6177498"/>
            <a:ext cx="6480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-1</a:t>
            </a:r>
            <a:endParaRPr lang="ru-RU" sz="4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21" name="Прямая соединительная линия 120"/>
          <p:cNvCxnSpPr/>
          <p:nvPr/>
        </p:nvCxnSpPr>
        <p:spPr>
          <a:xfrm>
            <a:off x="8567936" y="5661248"/>
            <a:ext cx="576064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2" name="TextBox 121"/>
          <p:cNvSpPr txBox="1"/>
          <p:nvPr/>
        </p:nvSpPr>
        <p:spPr>
          <a:xfrm>
            <a:off x="8604448" y="6221576"/>
            <a:ext cx="6480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0</a:t>
            </a:r>
            <a:endParaRPr lang="ru-RU" sz="4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23" name="Прямая соединительная линия 122"/>
          <p:cNvCxnSpPr/>
          <p:nvPr/>
        </p:nvCxnSpPr>
        <p:spPr>
          <a:xfrm>
            <a:off x="8316416" y="4077072"/>
            <a:ext cx="576064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4" name="Прямоугольник 123"/>
          <p:cNvSpPr/>
          <p:nvPr/>
        </p:nvSpPr>
        <p:spPr>
          <a:xfrm rot="303536">
            <a:off x="7160699" y="862396"/>
            <a:ext cx="1757790" cy="461665"/>
          </a:xfrm>
          <a:prstGeom prst="rect">
            <a:avLst/>
          </a:prstGeom>
          <a:solidFill>
            <a:srgbClr val="C7E0E3"/>
          </a:solidFill>
        </p:spPr>
        <p:txBody>
          <a:bodyPr wrap="non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Сумма = 28</a:t>
            </a:r>
            <a:endParaRPr lang="ru-RU" sz="2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83" name="Прямая соединительная линия 82"/>
          <p:cNvCxnSpPr/>
          <p:nvPr/>
        </p:nvCxnSpPr>
        <p:spPr>
          <a:xfrm>
            <a:off x="7072330" y="4500570"/>
            <a:ext cx="576064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Прямая со стрелкой 92"/>
          <p:cNvCxnSpPr/>
          <p:nvPr/>
        </p:nvCxnSpPr>
        <p:spPr>
          <a:xfrm>
            <a:off x="8215338" y="3214686"/>
            <a:ext cx="576064" cy="504056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4" dur="500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9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7" dur="500"/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2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0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5" dur="500"/>
                                        <p:tgtEl>
                                          <p:spTgt spid="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0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5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3" dur="500"/>
                                        <p:tgtEl>
                                          <p:spTgt spid="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8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1" dur="500"/>
                                        <p:tgtEl>
                                          <p:spTgt spid="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2" fill="hold">
                      <p:stCondLst>
                        <p:cond delay="indefinite"/>
                      </p:stCondLst>
                      <p:childTnLst>
                        <p:par>
                          <p:cTn id="133" fill="hold">
                            <p:stCondLst>
                              <p:cond delay="0"/>
                            </p:stCondLst>
                            <p:childTnLst>
                              <p:par>
                                <p:cTn id="13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6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7" fill="hold">
                      <p:stCondLst>
                        <p:cond delay="indefinite"/>
                      </p:stCondLst>
                      <p:childTnLst>
                        <p:par>
                          <p:cTn id="138" fill="hold">
                            <p:stCondLst>
                              <p:cond delay="0"/>
                            </p:stCondLst>
                            <p:childTnLst>
                              <p:par>
                                <p:cTn id="13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5" fill="hold">
                      <p:stCondLst>
                        <p:cond delay="indefinite"/>
                      </p:stCondLst>
                      <p:childTnLst>
                        <p:par>
                          <p:cTn id="146" fill="hold">
                            <p:stCondLst>
                              <p:cond delay="0"/>
                            </p:stCondLst>
                            <p:childTnLst>
                              <p:par>
                                <p:cTn id="14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9" dur="500"/>
                                        <p:tgtEl>
                                          <p:spTgt spid="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0" fill="hold">
                      <p:stCondLst>
                        <p:cond delay="indefinite"/>
                      </p:stCondLst>
                      <p:childTnLst>
                        <p:par>
                          <p:cTn id="151" fill="hold">
                            <p:stCondLst>
                              <p:cond delay="0"/>
                            </p:stCondLst>
                            <p:childTnLst>
                              <p:par>
                                <p:cTn id="15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4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7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8" fill="hold">
                      <p:stCondLst>
                        <p:cond delay="indefinite"/>
                      </p:stCondLst>
                      <p:childTnLst>
                        <p:par>
                          <p:cTn id="159" fill="hold">
                            <p:stCondLst>
                              <p:cond delay="0"/>
                            </p:stCondLst>
                            <p:childTnLst>
                              <p:par>
                                <p:cTn id="16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2" dur="500"/>
                                        <p:tgtEl>
                                          <p:spTgt spid="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3" fill="hold">
                      <p:stCondLst>
                        <p:cond delay="indefinite"/>
                      </p:stCondLst>
                      <p:childTnLst>
                        <p:par>
                          <p:cTn id="164" fill="hold">
                            <p:stCondLst>
                              <p:cond delay="0"/>
                            </p:stCondLst>
                            <p:childTnLst>
                              <p:par>
                                <p:cTn id="16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7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8" fill="hold">
                      <p:stCondLst>
                        <p:cond delay="indefinite"/>
                      </p:stCondLst>
                      <p:childTnLst>
                        <p:par>
                          <p:cTn id="169" fill="hold">
                            <p:stCondLst>
                              <p:cond delay="0"/>
                            </p:stCondLst>
                            <p:childTnLst>
                              <p:par>
                                <p:cTn id="17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2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5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6" fill="hold">
                      <p:stCondLst>
                        <p:cond delay="indefinite"/>
                      </p:stCondLst>
                      <p:childTnLst>
                        <p:par>
                          <p:cTn id="177" fill="hold">
                            <p:stCondLst>
                              <p:cond delay="0"/>
                            </p:stCondLst>
                            <p:childTnLst>
                              <p:par>
                                <p:cTn id="17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0" dur="500"/>
                                        <p:tgtEl>
                                          <p:spTgt spid="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1" fill="hold">
                      <p:stCondLst>
                        <p:cond delay="indefinite"/>
                      </p:stCondLst>
                      <p:childTnLst>
                        <p:par>
                          <p:cTn id="182" fill="hold">
                            <p:stCondLst>
                              <p:cond delay="0"/>
                            </p:stCondLst>
                            <p:childTnLst>
                              <p:par>
                                <p:cTn id="18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5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6" fill="hold">
                      <p:stCondLst>
                        <p:cond delay="indefinite"/>
                      </p:stCondLst>
                      <p:childTnLst>
                        <p:par>
                          <p:cTn id="187" fill="hold">
                            <p:stCondLst>
                              <p:cond delay="0"/>
                            </p:stCondLst>
                            <p:childTnLst>
                              <p:par>
                                <p:cTn id="18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4" fill="hold">
                      <p:stCondLst>
                        <p:cond delay="indefinite"/>
                      </p:stCondLst>
                      <p:childTnLst>
                        <p:par>
                          <p:cTn id="195" fill="hold">
                            <p:stCondLst>
                              <p:cond delay="0"/>
                            </p:stCondLst>
                            <p:childTnLst>
                              <p:par>
                                <p:cTn id="19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8" dur="500"/>
                                        <p:tgtEl>
                                          <p:spTgt spid="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9" fill="hold">
                      <p:stCondLst>
                        <p:cond delay="indefinite"/>
                      </p:stCondLst>
                      <p:childTnLst>
                        <p:par>
                          <p:cTn id="200" fill="hold">
                            <p:stCondLst>
                              <p:cond delay="0"/>
                            </p:stCondLst>
                            <p:childTnLst>
                              <p:par>
                                <p:cTn id="20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3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6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7" fill="hold">
                      <p:stCondLst>
                        <p:cond delay="indefinite"/>
                      </p:stCondLst>
                      <p:childTnLst>
                        <p:par>
                          <p:cTn id="208" fill="hold">
                            <p:stCondLst>
                              <p:cond delay="0"/>
                            </p:stCondLst>
                            <p:childTnLst>
                              <p:par>
                                <p:cTn id="20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1" dur="500"/>
                                        <p:tgtEl>
                                          <p:spTgt spid="1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2" fill="hold">
                      <p:stCondLst>
                        <p:cond delay="indefinite"/>
                      </p:stCondLst>
                      <p:childTnLst>
                        <p:par>
                          <p:cTn id="213" fill="hold">
                            <p:stCondLst>
                              <p:cond delay="0"/>
                            </p:stCondLst>
                            <p:childTnLst>
                              <p:par>
                                <p:cTn id="21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6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9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0" fill="hold">
                      <p:stCondLst>
                        <p:cond delay="indefinite"/>
                      </p:stCondLst>
                      <p:childTnLst>
                        <p:par>
                          <p:cTn id="221" fill="hold">
                            <p:stCondLst>
                              <p:cond delay="0"/>
                            </p:stCondLst>
                            <p:childTnLst>
                              <p:par>
                                <p:cTn id="22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4" dur="500"/>
                                        <p:tgtEl>
                                          <p:spTgt spid="1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5" fill="hold">
                      <p:stCondLst>
                        <p:cond delay="indefinite"/>
                      </p:stCondLst>
                      <p:childTnLst>
                        <p:par>
                          <p:cTn id="226" fill="hold">
                            <p:stCondLst>
                              <p:cond delay="0"/>
                            </p:stCondLst>
                            <p:childTnLst>
                              <p:par>
                                <p:cTn id="22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9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0" fill="hold">
                      <p:stCondLst>
                        <p:cond delay="indefinite"/>
                      </p:stCondLst>
                      <p:childTnLst>
                        <p:par>
                          <p:cTn id="231" fill="hold">
                            <p:stCondLst>
                              <p:cond delay="0"/>
                            </p:stCondLst>
                            <p:childTnLst>
                              <p:par>
                                <p:cTn id="23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4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7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8" fill="hold">
                      <p:stCondLst>
                        <p:cond delay="indefinite"/>
                      </p:stCondLst>
                      <p:childTnLst>
                        <p:par>
                          <p:cTn id="239" fill="hold">
                            <p:stCondLst>
                              <p:cond delay="0"/>
                            </p:stCondLst>
                            <p:childTnLst>
                              <p:par>
                                <p:cTn id="2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2" dur="500"/>
                                        <p:tgtEl>
                                          <p:spTgt spid="1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3" fill="hold">
                      <p:stCondLst>
                        <p:cond delay="indefinite"/>
                      </p:stCondLst>
                      <p:childTnLst>
                        <p:par>
                          <p:cTn id="244" fill="hold">
                            <p:stCondLst>
                              <p:cond delay="0"/>
                            </p:stCondLst>
                            <p:childTnLst>
                              <p:par>
                                <p:cTn id="24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7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8" fill="hold">
                      <p:stCondLst>
                        <p:cond delay="indefinite"/>
                      </p:stCondLst>
                      <p:childTnLst>
                        <p:par>
                          <p:cTn id="249" fill="hold">
                            <p:stCondLst>
                              <p:cond delay="0"/>
                            </p:stCondLst>
                            <p:childTnLst>
                              <p:par>
                                <p:cTn id="25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2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5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6" fill="hold">
                      <p:stCondLst>
                        <p:cond delay="indefinite"/>
                      </p:stCondLst>
                      <p:childTnLst>
                        <p:par>
                          <p:cTn id="257" fill="hold">
                            <p:stCondLst>
                              <p:cond delay="0"/>
                            </p:stCondLst>
                            <p:childTnLst>
                              <p:par>
                                <p:cTn id="25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0" dur="500"/>
                                        <p:tgtEl>
                                          <p:spTgt spid="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1" fill="hold">
                      <p:stCondLst>
                        <p:cond delay="indefinite"/>
                      </p:stCondLst>
                      <p:childTnLst>
                        <p:par>
                          <p:cTn id="262" fill="hold">
                            <p:stCondLst>
                              <p:cond delay="0"/>
                            </p:stCondLst>
                            <p:childTnLst>
                              <p:par>
                                <p:cTn id="26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5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6" fill="hold">
                      <p:stCondLst>
                        <p:cond delay="indefinite"/>
                      </p:stCondLst>
                      <p:childTnLst>
                        <p:par>
                          <p:cTn id="267" fill="hold">
                            <p:stCondLst>
                              <p:cond delay="0"/>
                            </p:stCondLst>
                            <p:childTnLst>
                              <p:par>
                                <p:cTn id="26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0" dur="500"/>
                                        <p:tgtEl>
                                          <p:spTgt spid="12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1" fill="hold">
                      <p:stCondLst>
                        <p:cond delay="indefinite"/>
                      </p:stCondLst>
                      <p:childTnLst>
                        <p:par>
                          <p:cTn id="272" fill="hold">
                            <p:stCondLst>
                              <p:cond delay="0"/>
                            </p:stCondLst>
                            <p:childTnLst>
                              <p:par>
                                <p:cTn id="27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5" dur="500"/>
                                        <p:tgtEl>
                                          <p:spTgt spid="1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allAtOnce"/>
      <p:bldP spid="9" grpId="0" build="p"/>
      <p:bldP spid="12" grpId="0"/>
      <p:bldP spid="16" grpId="0"/>
      <p:bldP spid="20" grpId="0" build="p"/>
      <p:bldP spid="23" grpId="0"/>
      <p:bldP spid="26" grpId="0"/>
      <p:bldP spid="30" grpId="0" build="p"/>
      <p:bldP spid="31" grpId="0"/>
      <p:bldP spid="38" grpId="0"/>
      <p:bldP spid="41" grpId="0" build="p"/>
      <p:bldP spid="46" grpId="0"/>
      <p:bldP spid="50" grpId="0"/>
      <p:bldP spid="53" grpId="0" build="p"/>
      <p:bldP spid="58" grpId="0"/>
      <p:bldP spid="62" grpId="0"/>
      <p:bldP spid="65" grpId="0" build="p"/>
      <p:bldP spid="68" grpId="0" build="p"/>
      <p:bldP spid="70" grpId="0" build="p"/>
      <p:bldP spid="72" grpId="0" build="p"/>
      <p:bldP spid="75" grpId="0" build="p"/>
      <p:bldP spid="78" grpId="0"/>
      <p:bldP spid="84" grpId="0"/>
      <p:bldP spid="87" grpId="0" build="p"/>
      <p:bldP spid="89" grpId="0" build="p"/>
      <p:bldP spid="91" grpId="0" build="p"/>
      <p:bldP spid="99" grpId="0"/>
      <p:bldP spid="103" grpId="0"/>
      <p:bldP spid="107" grpId="0" build="p"/>
      <p:bldP spid="111" grpId="0"/>
      <p:bldP spid="114" grpId="0"/>
      <p:bldP spid="118" grpId="0" build="p"/>
      <p:bldP spid="120" grpId="0" build="p"/>
      <p:bldP spid="122" grpId="0" build="p"/>
      <p:bldP spid="124" grpId="0" build="p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0" y="1714488"/>
            <a:ext cx="4677670" cy="4524315"/>
          </a:xfrm>
          <a:prstGeom prst="rect">
            <a:avLst/>
          </a:prstGeom>
          <a:solidFill>
            <a:srgbClr val="C7E0E3"/>
          </a:solidFill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procedure F(n: integer); begin    </a:t>
            </a:r>
            <a:endParaRPr lang="ru-RU" sz="3200" dirty="0" smtClean="0"/>
          </a:p>
          <a:p>
            <a:r>
              <a:rPr lang="ru-RU" sz="3200" dirty="0" smtClean="0"/>
              <a:t>	</a:t>
            </a:r>
            <a:r>
              <a:rPr lang="en-US" sz="3200" dirty="0" smtClean="0"/>
              <a:t>if n &gt; </a:t>
            </a:r>
            <a:r>
              <a:rPr lang="ru-RU" sz="3200" dirty="0" smtClean="0"/>
              <a:t>1</a:t>
            </a:r>
            <a:r>
              <a:rPr lang="en-US" sz="3200" dirty="0" smtClean="0"/>
              <a:t> then </a:t>
            </a:r>
            <a:r>
              <a:rPr lang="ru-RU" sz="3200" dirty="0" smtClean="0"/>
              <a:t>	          	</a:t>
            </a:r>
            <a:r>
              <a:rPr lang="en-US" sz="3200" dirty="0" smtClean="0"/>
              <a:t>begin              </a:t>
            </a:r>
            <a:endParaRPr lang="ru-RU" sz="3200" dirty="0" smtClean="0"/>
          </a:p>
          <a:p>
            <a:r>
              <a:rPr lang="ru-RU" sz="3200" dirty="0" smtClean="0"/>
              <a:t>		</a:t>
            </a:r>
            <a:r>
              <a:rPr lang="en-US" sz="3200" dirty="0" smtClean="0"/>
              <a:t>F(n - </a:t>
            </a:r>
            <a:r>
              <a:rPr lang="ru-RU" sz="3200" dirty="0" smtClean="0"/>
              <a:t>4</a:t>
            </a:r>
            <a:r>
              <a:rPr lang="en-US" sz="3200" dirty="0" smtClean="0"/>
              <a:t>);        </a:t>
            </a:r>
            <a:endParaRPr lang="ru-RU" sz="3200" dirty="0" smtClean="0"/>
          </a:p>
          <a:p>
            <a:r>
              <a:rPr lang="en-US" sz="3200" dirty="0" smtClean="0"/>
              <a:t> </a:t>
            </a:r>
            <a:r>
              <a:rPr lang="ru-RU" sz="3200" dirty="0" smtClean="0"/>
              <a:t>		</a:t>
            </a:r>
            <a:r>
              <a:rPr lang="en-US" sz="3200" dirty="0" smtClean="0"/>
              <a:t>F(n div 3)</a:t>
            </a:r>
            <a:r>
              <a:rPr lang="ru-RU" sz="3200" dirty="0" smtClean="0"/>
              <a:t>;</a:t>
            </a:r>
          </a:p>
          <a:p>
            <a:r>
              <a:rPr lang="ru-RU" sz="3200" dirty="0" smtClean="0"/>
              <a:t>		</a:t>
            </a:r>
            <a:r>
              <a:rPr lang="en-US" sz="3200" dirty="0" err="1" smtClean="0"/>
              <a:t>writeln</a:t>
            </a:r>
            <a:r>
              <a:rPr lang="en-US" sz="3200" dirty="0" smtClean="0"/>
              <a:t>(n)      </a:t>
            </a:r>
            <a:endParaRPr lang="ru-RU" sz="3200" dirty="0" smtClean="0"/>
          </a:p>
          <a:p>
            <a:r>
              <a:rPr lang="ru-RU" sz="3200" dirty="0" smtClean="0"/>
              <a:t>	</a:t>
            </a:r>
            <a:r>
              <a:rPr lang="en-US" sz="3200" dirty="0" smtClean="0"/>
              <a:t>end </a:t>
            </a:r>
            <a:endParaRPr lang="ru-RU" sz="3200" dirty="0" smtClean="0"/>
          </a:p>
          <a:p>
            <a:r>
              <a:rPr lang="en-US" sz="3200" dirty="0" smtClean="0"/>
              <a:t>end;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85720" y="428604"/>
            <a:ext cx="864096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Запишите подряд без пробелов и разделителей все числа, которые будут напечатаны на экране при выполнении вызова F(10)?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228184" y="1785926"/>
            <a:ext cx="1344212" cy="85725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tx1"/>
                </a:solidFill>
              </a:rPr>
              <a:t>F(</a:t>
            </a:r>
            <a:r>
              <a:rPr lang="ru-RU" sz="3200" dirty="0" smtClean="0">
                <a:solidFill>
                  <a:srgbClr val="FF0000"/>
                </a:solidFill>
              </a:rPr>
              <a:t>10</a:t>
            </a:r>
            <a:r>
              <a:rPr lang="en-US" sz="3200" dirty="0" smtClean="0">
                <a:solidFill>
                  <a:schemeClr val="tx1"/>
                </a:solidFill>
              </a:rPr>
              <a:t>)</a:t>
            </a:r>
            <a:endParaRPr lang="ru-RU" sz="3200" dirty="0">
              <a:solidFill>
                <a:schemeClr val="tx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043608" y="6228601"/>
            <a:ext cx="8028384" cy="58477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Печать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339752" y="6150114"/>
            <a:ext cx="50405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endParaRPr lang="ru-RU" sz="4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699792" y="6150114"/>
            <a:ext cx="50405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endParaRPr lang="ru-RU" sz="4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5286380" y="2643182"/>
            <a:ext cx="1071000" cy="57606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tx1"/>
                </a:solidFill>
              </a:rPr>
              <a:t>F(</a:t>
            </a:r>
            <a:r>
              <a:rPr lang="ru-RU" sz="3200" dirty="0" smtClean="0">
                <a:solidFill>
                  <a:srgbClr val="FF0000"/>
                </a:solidFill>
              </a:rPr>
              <a:t>6</a:t>
            </a:r>
            <a:r>
              <a:rPr lang="en-US" sz="3200" dirty="0" smtClean="0">
                <a:solidFill>
                  <a:schemeClr val="tx1"/>
                </a:solidFill>
              </a:rPr>
              <a:t>)</a:t>
            </a:r>
            <a:endParaRPr lang="ru-RU" sz="3200" dirty="0">
              <a:solidFill>
                <a:schemeClr val="tx1"/>
              </a:solidFill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4235056" y="1643050"/>
            <a:ext cx="490894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   Построение дерева </a:t>
            </a:r>
            <a:r>
              <a:rPr lang="ru-RU" sz="2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вызовов</a:t>
            </a:r>
            <a:endParaRPr lang="ru-RU" sz="24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3059832" y="6150114"/>
            <a:ext cx="50405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6</a:t>
            </a:r>
            <a:endParaRPr lang="ru-RU" sz="4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3419872" y="6150114"/>
            <a:ext cx="50405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endParaRPr lang="ru-RU" sz="4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43" name="Прямая со стрелкой 42"/>
          <p:cNvCxnSpPr/>
          <p:nvPr/>
        </p:nvCxnSpPr>
        <p:spPr>
          <a:xfrm rot="5400000">
            <a:off x="6017336" y="2340854"/>
            <a:ext cx="288032" cy="46406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TextBox 52"/>
          <p:cNvSpPr txBox="1"/>
          <p:nvPr/>
        </p:nvSpPr>
        <p:spPr>
          <a:xfrm>
            <a:off x="3851920" y="6150114"/>
            <a:ext cx="114870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10</a:t>
            </a:r>
            <a:endParaRPr lang="ru-RU" sz="4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54" name="Прямая со стрелкой 53"/>
          <p:cNvCxnSpPr/>
          <p:nvPr/>
        </p:nvCxnSpPr>
        <p:spPr>
          <a:xfrm flipH="1">
            <a:off x="7786710" y="3214686"/>
            <a:ext cx="288032" cy="216024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Прямоугольник 57"/>
          <p:cNvSpPr/>
          <p:nvPr/>
        </p:nvSpPr>
        <p:spPr>
          <a:xfrm>
            <a:off x="8215338" y="4000504"/>
            <a:ext cx="928662" cy="57606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tx1"/>
                </a:solidFill>
              </a:rPr>
              <a:t>F(</a:t>
            </a:r>
            <a:r>
              <a:rPr lang="ru-RU" sz="3200" dirty="0" smtClean="0">
                <a:solidFill>
                  <a:srgbClr val="FF0000"/>
                </a:solidFill>
              </a:rPr>
              <a:t>1</a:t>
            </a:r>
            <a:r>
              <a:rPr lang="en-US" sz="3200" dirty="0" smtClean="0">
                <a:solidFill>
                  <a:schemeClr val="tx1"/>
                </a:solidFill>
              </a:rPr>
              <a:t>)</a:t>
            </a:r>
            <a:endParaRPr lang="ru-RU" sz="3200" dirty="0">
              <a:solidFill>
                <a:schemeClr val="tx1"/>
              </a:solidFill>
            </a:endParaRPr>
          </a:p>
        </p:txBody>
      </p:sp>
      <p:sp>
        <p:nvSpPr>
          <p:cNvPr id="62" name="Прямоугольник 61"/>
          <p:cNvSpPr/>
          <p:nvPr/>
        </p:nvSpPr>
        <p:spPr>
          <a:xfrm>
            <a:off x="7358082" y="3357562"/>
            <a:ext cx="1080120" cy="57606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tx1"/>
                </a:solidFill>
              </a:rPr>
              <a:t>F(</a:t>
            </a:r>
            <a:r>
              <a:rPr lang="ru-RU" sz="3200" dirty="0" smtClean="0">
                <a:solidFill>
                  <a:srgbClr val="FF0000"/>
                </a:solidFill>
              </a:rPr>
              <a:t>-1</a:t>
            </a:r>
            <a:r>
              <a:rPr lang="en-US" sz="3200" dirty="0" smtClean="0">
                <a:solidFill>
                  <a:schemeClr val="tx1"/>
                </a:solidFill>
              </a:rPr>
              <a:t>)</a:t>
            </a:r>
            <a:endParaRPr lang="ru-RU" sz="3200" dirty="0">
              <a:solidFill>
                <a:schemeClr val="tx1"/>
              </a:solidFill>
            </a:endParaRPr>
          </a:p>
        </p:txBody>
      </p:sp>
      <p:cxnSp>
        <p:nvCxnSpPr>
          <p:cNvPr id="67" name="Прямая соединительная линия 66"/>
          <p:cNvCxnSpPr/>
          <p:nvPr/>
        </p:nvCxnSpPr>
        <p:spPr>
          <a:xfrm>
            <a:off x="7643834" y="3929066"/>
            <a:ext cx="576064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9" name="Прямоугольник 98"/>
          <p:cNvSpPr/>
          <p:nvPr/>
        </p:nvSpPr>
        <p:spPr>
          <a:xfrm>
            <a:off x="7643834" y="2643182"/>
            <a:ext cx="1117358" cy="57606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tx1"/>
                </a:solidFill>
              </a:rPr>
              <a:t>F(</a:t>
            </a:r>
            <a:r>
              <a:rPr lang="ru-RU" sz="3200" dirty="0" smtClean="0">
                <a:solidFill>
                  <a:srgbClr val="FF0000"/>
                </a:solidFill>
              </a:rPr>
              <a:t>3</a:t>
            </a:r>
            <a:r>
              <a:rPr lang="en-US" sz="3200" dirty="0" smtClean="0">
                <a:solidFill>
                  <a:schemeClr val="tx1"/>
                </a:solidFill>
              </a:rPr>
              <a:t>)</a:t>
            </a:r>
            <a:endParaRPr lang="ru-RU" sz="3200" dirty="0">
              <a:solidFill>
                <a:schemeClr val="tx1"/>
              </a:solidFill>
            </a:endParaRPr>
          </a:p>
        </p:txBody>
      </p:sp>
      <p:sp>
        <p:nvSpPr>
          <p:cNvPr id="103" name="Прямоугольник 102"/>
          <p:cNvSpPr/>
          <p:nvPr/>
        </p:nvSpPr>
        <p:spPr>
          <a:xfrm>
            <a:off x="5286380" y="4714884"/>
            <a:ext cx="1043608" cy="57606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tx1"/>
                </a:solidFill>
              </a:rPr>
              <a:t>F</a:t>
            </a:r>
            <a:r>
              <a:rPr lang="ru-RU" sz="3200" dirty="0" smtClean="0">
                <a:solidFill>
                  <a:schemeClr val="tx1"/>
                </a:solidFill>
              </a:rPr>
              <a:t>(</a:t>
            </a:r>
            <a:r>
              <a:rPr lang="ru-RU" sz="3200" dirty="0" smtClean="0">
                <a:solidFill>
                  <a:srgbClr val="FF0000"/>
                </a:solidFill>
              </a:rPr>
              <a:t>0</a:t>
            </a:r>
            <a:r>
              <a:rPr lang="ru-RU" sz="3200" dirty="0" smtClean="0">
                <a:solidFill>
                  <a:schemeClr val="tx1"/>
                </a:solidFill>
              </a:rPr>
              <a:t>)</a:t>
            </a:r>
            <a:endParaRPr lang="ru-RU" sz="3200" dirty="0">
              <a:solidFill>
                <a:schemeClr val="tx1"/>
              </a:solidFill>
            </a:endParaRPr>
          </a:p>
        </p:txBody>
      </p:sp>
      <p:cxnSp>
        <p:nvCxnSpPr>
          <p:cNvPr id="112" name="Прямая со стрелкой 111"/>
          <p:cNvCxnSpPr>
            <a:endCxn id="58" idx="0"/>
          </p:cNvCxnSpPr>
          <p:nvPr/>
        </p:nvCxnSpPr>
        <p:spPr>
          <a:xfrm rot="16200000" flipH="1">
            <a:off x="8126032" y="3446867"/>
            <a:ext cx="857256" cy="250017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7" name="Прямоугольник 116"/>
          <p:cNvSpPr/>
          <p:nvPr/>
        </p:nvSpPr>
        <p:spPr>
          <a:xfrm>
            <a:off x="8358214" y="5143512"/>
            <a:ext cx="785786" cy="57606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dirty="0">
              <a:solidFill>
                <a:schemeClr val="tx1"/>
              </a:solidFill>
            </a:endParaRPr>
          </a:p>
        </p:txBody>
      </p:sp>
      <p:cxnSp>
        <p:nvCxnSpPr>
          <p:cNvPr id="121" name="Прямая соединительная линия 120"/>
          <p:cNvCxnSpPr/>
          <p:nvPr/>
        </p:nvCxnSpPr>
        <p:spPr>
          <a:xfrm>
            <a:off x="8358214" y="4572008"/>
            <a:ext cx="576064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3" name="Прямая соединительная линия 122"/>
          <p:cNvCxnSpPr/>
          <p:nvPr/>
        </p:nvCxnSpPr>
        <p:spPr>
          <a:xfrm>
            <a:off x="5500694" y="5286388"/>
            <a:ext cx="576064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Прямая со стрелкой 79"/>
          <p:cNvCxnSpPr/>
          <p:nvPr/>
        </p:nvCxnSpPr>
        <p:spPr>
          <a:xfrm rot="5400000">
            <a:off x="5302956" y="3055234"/>
            <a:ext cx="288032" cy="46406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Прямая со стрелкой 80"/>
          <p:cNvCxnSpPr/>
          <p:nvPr/>
        </p:nvCxnSpPr>
        <p:spPr>
          <a:xfrm rot="5400000">
            <a:off x="4874328" y="3912490"/>
            <a:ext cx="288032" cy="46406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" name="Прямоугольник 81"/>
          <p:cNvSpPr/>
          <p:nvPr/>
        </p:nvSpPr>
        <p:spPr>
          <a:xfrm>
            <a:off x="4643438" y="3429000"/>
            <a:ext cx="1070430" cy="57606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tx1"/>
                </a:solidFill>
              </a:rPr>
              <a:t>F(</a:t>
            </a:r>
            <a:r>
              <a:rPr lang="ru-RU" sz="3200" dirty="0" smtClean="0">
                <a:solidFill>
                  <a:srgbClr val="FF0000"/>
                </a:solidFill>
              </a:rPr>
              <a:t>2</a:t>
            </a:r>
            <a:r>
              <a:rPr lang="en-US" sz="3200" dirty="0" smtClean="0">
                <a:solidFill>
                  <a:schemeClr val="tx1"/>
                </a:solidFill>
              </a:rPr>
              <a:t>)</a:t>
            </a:r>
            <a:endParaRPr lang="ru-RU" sz="3200" dirty="0">
              <a:solidFill>
                <a:schemeClr val="tx1"/>
              </a:solidFill>
            </a:endParaRPr>
          </a:p>
        </p:txBody>
      </p:sp>
      <p:sp>
        <p:nvSpPr>
          <p:cNvPr id="90" name="Прямоугольник 89"/>
          <p:cNvSpPr/>
          <p:nvPr/>
        </p:nvSpPr>
        <p:spPr>
          <a:xfrm>
            <a:off x="4071934" y="4214818"/>
            <a:ext cx="1285884" cy="57606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tx1"/>
                </a:solidFill>
              </a:rPr>
              <a:t>F(</a:t>
            </a:r>
            <a:r>
              <a:rPr lang="ru-RU" sz="3200" dirty="0" smtClean="0">
                <a:solidFill>
                  <a:srgbClr val="FF0000"/>
                </a:solidFill>
              </a:rPr>
              <a:t>-2</a:t>
            </a:r>
            <a:r>
              <a:rPr lang="en-US" sz="3200" dirty="0" smtClean="0">
                <a:solidFill>
                  <a:schemeClr val="tx1"/>
                </a:solidFill>
              </a:rPr>
              <a:t>)</a:t>
            </a:r>
            <a:endParaRPr lang="ru-RU" sz="3200" dirty="0">
              <a:solidFill>
                <a:schemeClr val="tx1"/>
              </a:solidFill>
            </a:endParaRPr>
          </a:p>
        </p:txBody>
      </p:sp>
      <p:cxnSp>
        <p:nvCxnSpPr>
          <p:cNvPr id="94" name="Прямая соединительная линия 93"/>
          <p:cNvCxnSpPr/>
          <p:nvPr/>
        </p:nvCxnSpPr>
        <p:spPr>
          <a:xfrm>
            <a:off x="4500562" y="4786322"/>
            <a:ext cx="576064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Прямая со стрелкой 95"/>
          <p:cNvCxnSpPr>
            <a:endCxn id="103" idx="0"/>
          </p:cNvCxnSpPr>
          <p:nvPr/>
        </p:nvCxnSpPr>
        <p:spPr>
          <a:xfrm rot="16200000" flipH="1">
            <a:off x="5225811" y="4132511"/>
            <a:ext cx="714380" cy="450366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Прямая со стрелкой 96"/>
          <p:cNvCxnSpPr/>
          <p:nvPr/>
        </p:nvCxnSpPr>
        <p:spPr>
          <a:xfrm>
            <a:off x="5857884" y="3143248"/>
            <a:ext cx="398988" cy="34750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Прямая со стрелкой 97"/>
          <p:cNvCxnSpPr/>
          <p:nvPr/>
        </p:nvCxnSpPr>
        <p:spPr>
          <a:xfrm>
            <a:off x="7286644" y="2428868"/>
            <a:ext cx="398988" cy="34750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0" name="Прямоугольник 99"/>
          <p:cNvSpPr/>
          <p:nvPr/>
        </p:nvSpPr>
        <p:spPr>
          <a:xfrm>
            <a:off x="6215074" y="3214686"/>
            <a:ext cx="1070430" cy="57606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tx1"/>
                </a:solidFill>
              </a:rPr>
              <a:t>F(</a:t>
            </a:r>
            <a:r>
              <a:rPr lang="ru-RU" sz="3200" dirty="0" smtClean="0">
                <a:solidFill>
                  <a:srgbClr val="FF0000"/>
                </a:solidFill>
              </a:rPr>
              <a:t>2</a:t>
            </a:r>
            <a:r>
              <a:rPr lang="en-US" sz="3200" dirty="0" smtClean="0">
                <a:solidFill>
                  <a:schemeClr val="tx1"/>
                </a:solidFill>
              </a:rPr>
              <a:t>)</a:t>
            </a:r>
            <a:endParaRPr lang="ru-RU" sz="3200" dirty="0">
              <a:solidFill>
                <a:schemeClr val="tx1"/>
              </a:solidFill>
            </a:endParaRPr>
          </a:p>
        </p:txBody>
      </p:sp>
      <p:sp>
        <p:nvSpPr>
          <p:cNvPr id="101" name="Прямоугольник 100"/>
          <p:cNvSpPr/>
          <p:nvPr/>
        </p:nvSpPr>
        <p:spPr>
          <a:xfrm>
            <a:off x="6858016" y="4000504"/>
            <a:ext cx="1043608" cy="57606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tx1"/>
                </a:solidFill>
              </a:rPr>
              <a:t>F</a:t>
            </a:r>
            <a:r>
              <a:rPr lang="ru-RU" sz="3200" dirty="0" smtClean="0">
                <a:solidFill>
                  <a:schemeClr val="tx1"/>
                </a:solidFill>
              </a:rPr>
              <a:t>(</a:t>
            </a:r>
            <a:r>
              <a:rPr lang="ru-RU" sz="3200" dirty="0" smtClean="0">
                <a:solidFill>
                  <a:srgbClr val="FF0000"/>
                </a:solidFill>
              </a:rPr>
              <a:t>0</a:t>
            </a:r>
            <a:r>
              <a:rPr lang="ru-RU" sz="3200" dirty="0" smtClean="0">
                <a:solidFill>
                  <a:schemeClr val="tx1"/>
                </a:solidFill>
              </a:rPr>
              <a:t>)</a:t>
            </a:r>
            <a:endParaRPr lang="ru-RU" sz="3200" dirty="0">
              <a:solidFill>
                <a:schemeClr val="tx1"/>
              </a:solidFill>
            </a:endParaRPr>
          </a:p>
        </p:txBody>
      </p:sp>
      <p:cxnSp>
        <p:nvCxnSpPr>
          <p:cNvPr id="102" name="Прямая со стрелкой 101"/>
          <p:cNvCxnSpPr/>
          <p:nvPr/>
        </p:nvCxnSpPr>
        <p:spPr>
          <a:xfrm rot="5400000">
            <a:off x="6445964" y="3626738"/>
            <a:ext cx="288032" cy="46406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4" name="Прямоугольник 103"/>
          <p:cNvSpPr/>
          <p:nvPr/>
        </p:nvSpPr>
        <p:spPr>
          <a:xfrm>
            <a:off x="5643570" y="3929066"/>
            <a:ext cx="1285884" cy="57606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tx1"/>
                </a:solidFill>
              </a:rPr>
              <a:t>F(</a:t>
            </a:r>
            <a:r>
              <a:rPr lang="ru-RU" sz="3200" dirty="0" smtClean="0">
                <a:solidFill>
                  <a:srgbClr val="FF0000"/>
                </a:solidFill>
              </a:rPr>
              <a:t>-2</a:t>
            </a:r>
            <a:r>
              <a:rPr lang="en-US" sz="3200" dirty="0" smtClean="0">
                <a:solidFill>
                  <a:schemeClr val="tx1"/>
                </a:solidFill>
              </a:rPr>
              <a:t>)</a:t>
            </a:r>
            <a:endParaRPr lang="ru-RU" sz="3200" dirty="0">
              <a:solidFill>
                <a:schemeClr val="tx1"/>
              </a:solidFill>
            </a:endParaRPr>
          </a:p>
        </p:txBody>
      </p:sp>
      <p:cxnSp>
        <p:nvCxnSpPr>
          <p:cNvPr id="106" name="Прямая со стрелкой 105"/>
          <p:cNvCxnSpPr/>
          <p:nvPr/>
        </p:nvCxnSpPr>
        <p:spPr>
          <a:xfrm>
            <a:off x="6929454" y="3714752"/>
            <a:ext cx="398988" cy="34750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9" name="Прямая соединительная линия 108"/>
          <p:cNvCxnSpPr/>
          <p:nvPr/>
        </p:nvCxnSpPr>
        <p:spPr>
          <a:xfrm>
            <a:off x="6143636" y="4429132"/>
            <a:ext cx="576064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0" name="Прямая соединительная линия 109"/>
          <p:cNvCxnSpPr/>
          <p:nvPr/>
        </p:nvCxnSpPr>
        <p:spPr>
          <a:xfrm>
            <a:off x="7072330" y="4500570"/>
            <a:ext cx="576064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Кольцо 38"/>
          <p:cNvSpPr/>
          <p:nvPr/>
        </p:nvSpPr>
        <p:spPr>
          <a:xfrm>
            <a:off x="2143108" y="6215082"/>
            <a:ext cx="2928958" cy="642918"/>
          </a:xfrm>
          <a:prstGeom prst="donut">
            <a:avLst>
              <a:gd name="adj" fmla="val 3825"/>
            </a:avLst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40" name="Прямоугольник 39"/>
          <p:cNvSpPr/>
          <p:nvPr/>
        </p:nvSpPr>
        <p:spPr>
          <a:xfrm>
            <a:off x="2857488" y="5643578"/>
            <a:ext cx="1500198" cy="57606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tx1"/>
                </a:solidFill>
              </a:rPr>
              <a:t>Ответ:</a:t>
            </a:r>
            <a:endParaRPr lang="ru-RU" sz="32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0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5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0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3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8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3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8" dur="5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3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6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1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4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9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>
                      <p:stCondLst>
                        <p:cond delay="indefinite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4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2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7" dur="500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8" fill="hold">
                      <p:stCondLst>
                        <p:cond delay="indefinite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2" dur="500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  <p:bldP spid="9" grpId="0" build="p"/>
      <p:bldP spid="20" grpId="0" build="p"/>
      <p:bldP spid="23" grpId="0"/>
      <p:bldP spid="30" grpId="0" build="p"/>
      <p:bldP spid="41" grpId="0" build="p"/>
      <p:bldP spid="53" grpId="0" build="p"/>
      <p:bldP spid="58" grpId="0"/>
      <p:bldP spid="62" grpId="0"/>
      <p:bldP spid="99" grpId="0"/>
      <p:bldP spid="103" grpId="0"/>
      <p:bldP spid="82" grpId="0"/>
      <p:bldP spid="90" grpId="0"/>
      <p:bldP spid="100" grpId="0"/>
      <p:bldP spid="101" grpId="0"/>
      <p:bldP spid="104" grpId="0"/>
      <p:bldP spid="39" grpId="0" animBg="1"/>
      <p:bldP spid="4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Задание 11 (спецификатор)</a:t>
            </a:r>
            <a:r>
              <a:rPr lang="ru-RU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 fontAlgn="base">
              <a:spcBef>
                <a:spcPct val="0"/>
              </a:spcBef>
              <a:spcAft>
                <a:spcPct val="0"/>
              </a:spcAft>
              <a:buClrTx/>
              <a:buBlip>
                <a:blip r:embed="rId2"/>
              </a:buBlip>
            </a:pPr>
            <a:endParaRPr lang="ru-RU" sz="1800" b="1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719138" lvl="0" indent="-719138" fontAlgn="base">
              <a:spcBef>
                <a:spcPct val="0"/>
              </a:spcBef>
              <a:spcAft>
                <a:spcPct val="0"/>
              </a:spcAft>
              <a:buClrTx/>
              <a:buBlip>
                <a:blip r:embed="rId2"/>
              </a:buBlip>
            </a:pPr>
            <a:r>
              <a:rPr lang="ru-RU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умение  исполнить  рекурсивный алгоритм </a:t>
            </a:r>
          </a:p>
          <a:p>
            <a:pPr marL="719138" lvl="0" indent="-719138" fontAlgn="base">
              <a:spcBef>
                <a:spcPct val="0"/>
              </a:spcBef>
              <a:spcAft>
                <a:spcPct val="0"/>
              </a:spcAft>
              <a:buClrTx/>
              <a:buBlip>
                <a:blip r:embed="rId2"/>
              </a:buBlip>
            </a:pPr>
            <a:r>
              <a:rPr lang="ru-RU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базовый уровень </a:t>
            </a:r>
          </a:p>
          <a:p>
            <a:pPr marL="719138" lvl="0" indent="-719138" fontAlgn="base">
              <a:spcBef>
                <a:spcPct val="0"/>
              </a:spcBef>
              <a:spcAft>
                <a:spcPct val="0"/>
              </a:spcAft>
              <a:buClrTx/>
              <a:buBlip>
                <a:blip r:embed="rId2"/>
              </a:buBlip>
            </a:pPr>
            <a:r>
              <a:rPr lang="ru-RU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 балл </a:t>
            </a:r>
          </a:p>
          <a:p>
            <a:pPr marL="719138" lvl="0" indent="-719138" fontAlgn="base">
              <a:spcBef>
                <a:spcPct val="0"/>
              </a:spcBef>
              <a:spcAft>
                <a:spcPct val="0"/>
              </a:spcAft>
              <a:buClrTx/>
              <a:buBlip>
                <a:blip r:embed="rId2"/>
              </a:buBlip>
            </a:pPr>
            <a:r>
              <a:rPr lang="ru-RU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примерное время выполнения задания 5 мин</a:t>
            </a:r>
          </a:p>
          <a:p>
            <a:pPr>
              <a:buNone/>
            </a:pP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14356"/>
            <a:ext cx="8229600" cy="2000264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Рекурсия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— </a:t>
            </a:r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это определение объектов через самих себя, </a:t>
            </a:r>
            <a:r>
              <a:rPr lang="ru-RU" sz="2800" b="1" i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вызов функции (процедуры) </a:t>
            </a:r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из неё же самой или через другие рекурсии.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2071678"/>
            <a:ext cx="8229600" cy="4325112"/>
          </a:xfrm>
        </p:spPr>
        <p:txBody>
          <a:bodyPr>
            <a:normAutofit lnSpcReduction="10000"/>
          </a:bodyPr>
          <a:lstStyle/>
          <a:p>
            <a:endParaRPr lang="ru-RU" sz="1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000" dirty="0" smtClean="0">
              <a:latin typeface="Times New Roman" pitchFamily="18" charset="0"/>
              <a:cs typeface="Times New Roman" pitchFamily="18" charset="0"/>
            </a:endParaRPr>
          </a:p>
          <a:p>
            <a:pPr marL="449263" indent="-449263">
              <a:buClr>
                <a:srgbClr val="7030A0"/>
              </a:buClr>
              <a:buSzPct val="120000"/>
              <a:buFont typeface="Wingdings" pitchFamily="2" charset="2"/>
              <a:buChar char="ü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Рекурсия обычно используется тогда, когда в результате исходная задача сводится к более простой.</a:t>
            </a:r>
          </a:p>
          <a:p>
            <a:pPr marL="449263" lvl="0" indent="-449263">
              <a:buClr>
                <a:srgbClr val="7030A0"/>
              </a:buClr>
              <a:buSzPct val="120000"/>
              <a:buFont typeface="Wingdings" pitchFamily="2" charset="2"/>
              <a:buChar char="ü"/>
            </a:pPr>
            <a:endParaRPr lang="ru-RU" sz="1000" dirty="0" smtClean="0">
              <a:latin typeface="Times New Roman" pitchFamily="18" charset="0"/>
              <a:cs typeface="Times New Roman" pitchFamily="18" charset="0"/>
            </a:endParaRPr>
          </a:p>
          <a:p>
            <a:pPr marL="449263" lvl="0" indent="-449263">
              <a:buClr>
                <a:srgbClr val="7030A0"/>
              </a:buClr>
              <a:buSzPct val="120000"/>
              <a:buFont typeface="Wingdings" pitchFamily="2" charset="2"/>
              <a:buChar char="ü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Любую рекурсивную процедуру можно запрограммировать с помощью цикла.</a:t>
            </a:r>
          </a:p>
          <a:p>
            <a:pPr marL="449263" lvl="0" indent="-449263">
              <a:buClr>
                <a:srgbClr val="7030A0"/>
              </a:buClr>
              <a:buSzPct val="120000"/>
              <a:buFont typeface="Wingdings" pitchFamily="2" charset="2"/>
              <a:buChar char="ü"/>
            </a:pPr>
            <a:endParaRPr lang="ru-RU" sz="1000" dirty="0" smtClean="0">
              <a:latin typeface="Times New Roman" pitchFamily="18" charset="0"/>
              <a:cs typeface="Times New Roman" pitchFamily="18" charset="0"/>
            </a:endParaRPr>
          </a:p>
          <a:p>
            <a:pPr marL="449263" lvl="0" indent="-449263">
              <a:buClr>
                <a:srgbClr val="7030A0"/>
              </a:buClr>
              <a:buSzPct val="120000"/>
              <a:buFont typeface="Wingdings" pitchFamily="2" charset="2"/>
              <a:buChar char="ü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Рекурсия позволяет заменить цикл и в некоторых сложных задачах делает решение более понятным, хотя часто менее эффективным.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071546"/>
            <a:ext cx="8229600" cy="5645866"/>
          </a:xfrm>
        </p:spPr>
        <p:txBody>
          <a:bodyPr>
            <a:normAutofit fontScale="77500" lnSpcReduction="20000"/>
          </a:bodyPr>
          <a:lstStyle/>
          <a:p>
            <a:pPr>
              <a:spcAft>
                <a:spcPts val="600"/>
              </a:spcAft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 решении задачи бывает необходимо разделять программу на отдельные части, которые называются </a:t>
            </a:r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подпрограммами.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spcAft>
                <a:spcPts val="600"/>
              </a:spcAft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Подпрограмма -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это повторяющаяся группа операторов, оформленная в виде самостоятельной программной единицы.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Она записывается однократно, а в соответствующих местах программы обеспечивается лишь </a:t>
            </a:r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обращение к ней по имени.</a:t>
            </a:r>
          </a:p>
          <a:p>
            <a:pPr>
              <a:spcAft>
                <a:spcPts val="600"/>
              </a:spcAft>
            </a:pP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Подпрограммы</a:t>
            </a:r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делятся на две категории:</a:t>
            </a:r>
            <a:r>
              <a:rPr lang="ru-RU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процедуры и функции</a:t>
            </a:r>
            <a:r>
              <a:rPr lang="ru-RU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spcAft>
                <a:spcPts val="600"/>
              </a:spcAft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Для удобства передачи данных в процедуру и получения из неё результата используются </a:t>
            </a:r>
            <a:r>
              <a:rPr lang="ru-RU" b="1" u="sng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формальные</a:t>
            </a:r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ru-RU" b="1" u="sng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фактические</a:t>
            </a:r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параметры.</a:t>
            </a:r>
            <a:endParaRPr lang="ru-RU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spcAft>
                <a:spcPts val="600"/>
              </a:spcAft>
            </a:pPr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Формальные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— условные обозначения в описании процедуры — описываются </a:t>
            </a:r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в её заголовке</a:t>
            </a:r>
            <a:r>
              <a:rPr lang="ru-RU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>
              <a:spcAft>
                <a:spcPts val="600"/>
              </a:spcAft>
            </a:pPr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Фактические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— с которыми требуется выполнить процедуру — перечисляются </a:t>
            </a:r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при вызове процедуры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Рекурсивные алгоритмы: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39750" indent="-539750" eaLnBrk="0" fontAlgn="base" hangingPunct="0">
              <a:spcBef>
                <a:spcPct val="0"/>
              </a:spcBef>
              <a:spcAft>
                <a:spcPts val="1200"/>
              </a:spcAft>
              <a:buClr>
                <a:schemeClr val="tx2"/>
              </a:buClr>
              <a:buSzPct val="120000"/>
              <a:buBlip>
                <a:blip r:embed="rId2"/>
              </a:buBlip>
              <a:tabLst>
                <a:tab pos="5178425" algn="l"/>
              </a:tabLst>
            </a:pP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Вызов рекурсивных процедур 	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539750" indent="-539750" eaLnBrk="0" fontAlgn="base" hangingPunct="0">
              <a:spcBef>
                <a:spcPct val="0"/>
              </a:spcBef>
              <a:spcAft>
                <a:spcPts val="1200"/>
              </a:spcAft>
              <a:buClr>
                <a:schemeClr val="tx2"/>
              </a:buClr>
              <a:buSzPct val="120000"/>
              <a:buBlip>
                <a:blip r:embed="rId2"/>
              </a:buBlip>
              <a:tabLst>
                <a:tab pos="5178425" algn="l"/>
              </a:tabLst>
            </a:pP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Алгоритмы, опирающиеся на одно или несколько предыдущих значений	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643182"/>
            <a:ext cx="8229600" cy="10668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Алгоритмы, опирающиеся на одно или несколько предыдущих значений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071546"/>
            <a:ext cx="8258204" cy="2751212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Алгоритм вычисления значения функции F(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), где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– натуральное число, задан следующими соотношениями: </a:t>
            </a:r>
          </a:p>
          <a:p>
            <a:pPr marL="989013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F(1) = 3 </a:t>
            </a:r>
          </a:p>
          <a:p>
            <a:pPr marL="989013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F(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) = F(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–1) * (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–1), при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&gt;1 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Чему равно значение функции F(6)? 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214414" y="3857628"/>
            <a:ext cx="4786346" cy="25237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F(2) = F(1) * 1 = 3 * 1 = 3 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F(3) = F(2) * 2 = 3 * 2 = 6 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F(4) = F(3) * 3 = 6 * 3 = 18 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F(5) = F(4) * 4 = 18 * 4 = 72 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F(6) = F(5) * 5 = 72 * 5 = 360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642918"/>
            <a:ext cx="8858280" cy="6215082"/>
          </a:xfrm>
        </p:spPr>
        <p:txBody>
          <a:bodyPr>
            <a:normAutofit fontScale="40000" lnSpcReduction="20000"/>
          </a:bodyPr>
          <a:lstStyle/>
          <a:p>
            <a:pPr lvl="0">
              <a:buNone/>
            </a:pPr>
            <a:r>
              <a:rPr lang="ru-RU" sz="4500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6300" dirty="0" smtClean="0">
                <a:latin typeface="Times New Roman" pitchFamily="18" charset="0"/>
                <a:cs typeface="Times New Roman" pitchFamily="18" charset="0"/>
              </a:rPr>
              <a:t>Ниже записаны две рекурсивные функции, F и G. Чему будет равно значение, вычисленное при выполнении вызова F(6)?</a:t>
            </a:r>
          </a:p>
          <a:p>
            <a:pPr>
              <a:buNone/>
            </a:pPr>
            <a:endParaRPr lang="ru-RU" sz="63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6300" b="1" dirty="0" smtClean="0">
                <a:latin typeface="Times New Roman" pitchFamily="18" charset="0"/>
                <a:cs typeface="Times New Roman" pitchFamily="18" charset="0"/>
              </a:rPr>
              <a:t>function F(n: integer): integer;</a:t>
            </a:r>
            <a:endParaRPr lang="ru-RU" sz="63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6300" b="1" dirty="0" smtClean="0">
                <a:latin typeface="Times New Roman" pitchFamily="18" charset="0"/>
                <a:cs typeface="Times New Roman" pitchFamily="18" charset="0"/>
              </a:rPr>
              <a:t>begin</a:t>
            </a:r>
            <a:endParaRPr lang="ru-RU" sz="63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6300" b="1" dirty="0" smtClean="0">
                <a:latin typeface="Times New Roman" pitchFamily="18" charset="0"/>
                <a:cs typeface="Times New Roman" pitchFamily="18" charset="0"/>
              </a:rPr>
              <a:t>  if n &gt; 2 then</a:t>
            </a:r>
            <a:endParaRPr lang="ru-RU" sz="63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6300" b="1" dirty="0" smtClean="0">
                <a:latin typeface="Times New Roman" pitchFamily="18" charset="0"/>
                <a:cs typeface="Times New Roman" pitchFamily="18" charset="0"/>
              </a:rPr>
              <a:t>    F := F(n - 1) + G(n - 2)</a:t>
            </a:r>
            <a:endParaRPr lang="ru-RU" sz="63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6300" b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6300" b="1" dirty="0" smtClean="0">
                <a:latin typeface="Times New Roman" pitchFamily="18" charset="0"/>
                <a:cs typeface="Times New Roman" pitchFamily="18" charset="0"/>
              </a:rPr>
              <a:t>else</a:t>
            </a:r>
            <a:endParaRPr lang="ru-RU" sz="63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6300" b="1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en-US" sz="6300" b="1" dirty="0" smtClean="0">
                <a:latin typeface="Times New Roman" pitchFamily="18" charset="0"/>
                <a:cs typeface="Times New Roman" pitchFamily="18" charset="0"/>
              </a:rPr>
              <a:t>F := 1;</a:t>
            </a:r>
            <a:endParaRPr lang="ru-RU" sz="63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6300" b="1" dirty="0" smtClean="0">
                <a:latin typeface="Times New Roman" pitchFamily="18" charset="0"/>
                <a:cs typeface="Times New Roman" pitchFamily="18" charset="0"/>
              </a:rPr>
              <a:t>end;</a:t>
            </a:r>
            <a:endParaRPr lang="ru-RU" sz="63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6300" b="1" dirty="0" smtClean="0">
                <a:latin typeface="Times New Roman" pitchFamily="18" charset="0"/>
                <a:cs typeface="Times New Roman" pitchFamily="18" charset="0"/>
              </a:rPr>
              <a:t>function G(n: integer): integer;</a:t>
            </a:r>
            <a:endParaRPr lang="ru-RU" sz="63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6300" b="1" dirty="0" smtClean="0">
                <a:latin typeface="Times New Roman" pitchFamily="18" charset="0"/>
                <a:cs typeface="Times New Roman" pitchFamily="18" charset="0"/>
              </a:rPr>
              <a:t>begin</a:t>
            </a:r>
            <a:endParaRPr lang="ru-RU" sz="63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6300" b="1" dirty="0" smtClean="0">
                <a:latin typeface="Times New Roman" pitchFamily="18" charset="0"/>
                <a:cs typeface="Times New Roman" pitchFamily="18" charset="0"/>
              </a:rPr>
              <a:t>  if n &gt; 2 then</a:t>
            </a:r>
            <a:endParaRPr lang="ru-RU" sz="63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6300" b="1" dirty="0" smtClean="0">
                <a:latin typeface="Times New Roman" pitchFamily="18" charset="0"/>
                <a:cs typeface="Times New Roman" pitchFamily="18" charset="0"/>
              </a:rPr>
              <a:t>    G := G(n - 1) + F(n - 2)</a:t>
            </a:r>
            <a:endParaRPr lang="ru-RU" sz="63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6300" b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6300" b="1" dirty="0" smtClean="0">
                <a:latin typeface="Times New Roman" pitchFamily="18" charset="0"/>
                <a:cs typeface="Times New Roman" pitchFamily="18" charset="0"/>
              </a:rPr>
              <a:t>else</a:t>
            </a:r>
            <a:endParaRPr lang="ru-RU" sz="63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6300" b="1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en-US" sz="6300" b="1" dirty="0" smtClean="0">
                <a:latin typeface="Times New Roman" pitchFamily="18" charset="0"/>
                <a:cs typeface="Times New Roman" pitchFamily="18" charset="0"/>
              </a:rPr>
              <a:t>G</a:t>
            </a:r>
            <a:r>
              <a:rPr lang="ru-RU" sz="6300" b="1" dirty="0" smtClean="0">
                <a:latin typeface="Times New Roman" pitchFamily="18" charset="0"/>
                <a:cs typeface="Times New Roman" pitchFamily="18" charset="0"/>
              </a:rPr>
              <a:t> := 1;</a:t>
            </a:r>
            <a:endParaRPr lang="ru-RU" sz="63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6300" b="1" dirty="0" smtClean="0">
                <a:latin typeface="Times New Roman" pitchFamily="18" charset="0"/>
                <a:cs typeface="Times New Roman" pitchFamily="18" charset="0"/>
              </a:rPr>
              <a:t>end</a:t>
            </a:r>
            <a:r>
              <a:rPr lang="ru-RU" sz="6300" b="1" dirty="0" smtClean="0">
                <a:latin typeface="Times New Roman" pitchFamily="18" charset="0"/>
                <a:cs typeface="Times New Roman" pitchFamily="18" charset="0"/>
              </a:rPr>
              <a:t>;</a:t>
            </a:r>
            <a:endParaRPr lang="ru-RU" sz="63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4500" dirty="0" smtClean="0">
                <a:latin typeface="Times New Roman" pitchFamily="18" charset="0"/>
                <a:cs typeface="Times New Roman" pitchFamily="18" charset="0"/>
              </a:rPr>
              <a:t>   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714356"/>
            <a:ext cx="8229600" cy="2286016"/>
          </a:xfrm>
        </p:spPr>
        <p:txBody>
          <a:bodyPr>
            <a:normAutofit lnSpcReduction="10000"/>
          </a:bodyPr>
          <a:lstStyle/>
          <a:p>
            <a:pPr marL="989013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F(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) = F(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–1) +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G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–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), при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&gt;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989013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F(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) = 1, при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n&lt;=2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989013"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marL="989013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G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) =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G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–1) +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F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–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), при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&gt;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989013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G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) = 1, при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n&lt;=2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57158" y="3357562"/>
            <a:ext cx="4572000" cy="323165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F(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= 1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F(2) =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1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F(3) = F(2)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+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G(1) = 2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F(4) = F(3)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+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G(2) = 4 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F(5) = F(4)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+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G(3) = 6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F(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6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) = F(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5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+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G(4) = 9</a:t>
            </a:r>
          </a:p>
          <a:p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643438" y="3357562"/>
            <a:ext cx="4071966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G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= 1</a:t>
            </a:r>
          </a:p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G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(2) =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1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G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(3) =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G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(2)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+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F(1) = 2  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G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(4) =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G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(3)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+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F(2) = 3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Другая 1">
      <a:dk1>
        <a:sysClr val="windowText" lastClr="000000"/>
      </a:dk1>
      <a:lt1>
        <a:sysClr val="window" lastClr="FFFFFF"/>
      </a:lt1>
      <a:dk2>
        <a:srgbClr val="BDD3E1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165</TotalTime>
  <Words>806</Words>
  <Application>Microsoft Office PowerPoint</Application>
  <PresentationFormat>Экран (4:3)</PresentationFormat>
  <Paragraphs>174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Городская</vt:lpstr>
      <vt:lpstr>Решение задач ЕГЭ по информатике по теме «Рекурсивный алгоритм»</vt:lpstr>
      <vt:lpstr>Задание 11 (спецификатор) </vt:lpstr>
      <vt:lpstr>Рекурсия — это определение объектов через самих себя, вызов функции (процедуры) из неё же самой или через другие рекурсии.</vt:lpstr>
      <vt:lpstr>Слайд 4</vt:lpstr>
      <vt:lpstr>Рекурсивные алгоритмы:</vt:lpstr>
      <vt:lpstr>Алгоритмы, опирающиеся на одно или несколько предыдущих значений</vt:lpstr>
      <vt:lpstr>Слайд 7</vt:lpstr>
      <vt:lpstr>Слайд 8</vt:lpstr>
      <vt:lpstr>Слайд 9</vt:lpstr>
      <vt:lpstr>Вызов рекурсивных процедур</vt:lpstr>
      <vt:lpstr>Слайд 11</vt:lpstr>
      <vt:lpstr>Слайд 12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Решение задач ЕГЭ по информатике по теме «Рекурсивный алгоритм»</dc:title>
  <dc:creator>dns</dc:creator>
  <cp:lastModifiedBy>dns</cp:lastModifiedBy>
  <cp:revision>20</cp:revision>
  <dcterms:created xsi:type="dcterms:W3CDTF">2017-11-16T11:41:00Z</dcterms:created>
  <dcterms:modified xsi:type="dcterms:W3CDTF">2018-03-26T12:02:10Z</dcterms:modified>
</cp:coreProperties>
</file>